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12"/>
  </p:notesMasterIdLst>
  <p:sldIdLst>
    <p:sldId id="257" r:id="rId3"/>
    <p:sldId id="258" r:id="rId4"/>
    <p:sldId id="259" r:id="rId5"/>
    <p:sldId id="260" r:id="rId6"/>
    <p:sldId id="261" r:id="rId7"/>
    <p:sldId id="262" r:id="rId8"/>
    <p:sldId id="276" r:id="rId9"/>
    <p:sldId id="282" r:id="rId10"/>
    <p:sldId id="268" r:id="rId11"/>
  </p:sldIdLst>
  <p:sldSz cx="9144000" cy="5143500" type="screen16x9"/>
  <p:notesSz cx="7010400" cy="92964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Raleway" pitchFamily="2" charset="0"/>
      <p:regular r:id="rId17"/>
      <p:bold r:id="rId18"/>
      <p:italic r:id="rId19"/>
      <p:boldItalic r:id="rId20"/>
    </p:embeddedFont>
    <p:embeddedFont>
      <p:font typeface="Wingdings 3" panose="05040102010807070707" pitchFamily="18" charset="2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20fa7e9b1d_0_54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68" name="Google Shape;68;g320fa7e9b1d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20fa7e9b1d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g320fa7e9b1d_0_28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20fa7e9b1d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20fa7e9b1d_0_77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20fa7e9b1d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20fa7e9b1d_0_66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20fa7e9b1d_0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20fa7e9b1d_0_9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" y="122550"/>
            <a:ext cx="5106300" cy="6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250" tIns="35100" rIns="70250" bIns="351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250" tIns="35100" rIns="70250" bIns="351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250" tIns="35100" rIns="70250" bIns="351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250" tIns="35100" rIns="70250" bIns="351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250" tIns="35100" rIns="70250" bIns="351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085851"/>
            <a:ext cx="6620968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3583035"/>
            <a:ext cx="6620968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02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70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4" y="2146301"/>
            <a:ext cx="6620967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3583036"/>
            <a:ext cx="6620968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78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1" y="1545433"/>
            <a:ext cx="3298113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6" y="1542070"/>
            <a:ext cx="3298115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84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428750"/>
            <a:ext cx="3298112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1" y="1885950"/>
            <a:ext cx="3298113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7" y="1428750"/>
            <a:ext cx="3298113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7" y="1885950"/>
            <a:ext cx="3298113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41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31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58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085850"/>
            <a:ext cx="2551462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8" y="1085850"/>
            <a:ext cx="3898013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2346961"/>
            <a:ext cx="2551462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37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390644"/>
            <a:ext cx="3820674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8" y="857250"/>
            <a:ext cx="2400925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2743200"/>
            <a:ext cx="3814728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38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4" y="3600440"/>
            <a:ext cx="6620967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514350"/>
            <a:ext cx="6620968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4025494"/>
            <a:ext cx="6620966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17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085850"/>
            <a:ext cx="6620968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2743200"/>
            <a:ext cx="6620968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31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10" y="1085850"/>
            <a:ext cx="6001049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8" y="2828380"/>
            <a:ext cx="5461159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262993"/>
            <a:ext cx="6620968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8" y="728440"/>
            <a:ext cx="601591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1" y="1960341"/>
            <a:ext cx="601591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1045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2343151"/>
            <a:ext cx="6620969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3583036"/>
            <a:ext cx="6620968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18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5" y="1485900"/>
            <a:ext cx="221072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000250"/>
            <a:ext cx="2196084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485900"/>
            <a:ext cx="22027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7" y="2000250"/>
            <a:ext cx="2210671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485900"/>
            <a:ext cx="219965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000250"/>
            <a:ext cx="2199658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57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3188212"/>
            <a:ext cx="2205612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1657350"/>
            <a:ext cx="2205612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3620409"/>
            <a:ext cx="2205612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3188212"/>
            <a:ext cx="219846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1657350"/>
            <a:ext cx="2198466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3620409"/>
            <a:ext cx="220137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3188212"/>
            <a:ext cx="219965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1657350"/>
            <a:ext cx="219965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5" y="3620407"/>
            <a:ext cx="2202571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14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13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3" y="322661"/>
            <a:ext cx="1314793" cy="4369594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579904"/>
            <a:ext cx="5568812" cy="41123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0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257300"/>
            <a:ext cx="281940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342900"/>
            <a:ext cx="1600200" cy="12001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4572000"/>
            <a:ext cx="990600" cy="7429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000250"/>
            <a:ext cx="4191000" cy="31432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171700"/>
            <a:ext cx="2362200" cy="17716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824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339538"/>
            <a:ext cx="7055380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539694"/>
            <a:ext cx="6711654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8815" y="1342996"/>
            <a:ext cx="74294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5810" y="2418946"/>
            <a:ext cx="2894846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2" y="221803"/>
            <a:ext cx="628813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872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342905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80" indent="-257180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22" indent="-214316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65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70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76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82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87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93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98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5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d/u/0/edit?mid=1wy9DVi-gmt3QmDDC3N4MuNnE3ZwlxHw&amp;ll=46.80462708201812%2C-113.64547302458789&amp;z=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acc.nifc.gov/nrcc/nrcg/index/AIS-How-To-Guide-NRCG.pdf" TargetMode="External"/><Relationship Id="rId2" Type="http://schemas.openxmlformats.org/officeDocument/2006/relationships/hyperlink" Target="https://www.nwcg.gov/publications/444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Michelle.cox2@usda.gov" TargetMode="External"/><Relationship Id="rId5" Type="http://schemas.openxmlformats.org/officeDocument/2006/relationships/hyperlink" Target="https://360.articulate.com/review/content/382bff48-e7a3-490f-a6ff-97c925587565/review" TargetMode="External"/><Relationship Id="rId4" Type="http://schemas.openxmlformats.org/officeDocument/2006/relationships/hyperlink" Target="https://www.nwcg.gov/publications/training-courses/rt-130/operations/op81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180" y="123964"/>
            <a:ext cx="7040976" cy="5195625"/>
          </a:xfrm>
          <a:prstGeom prst="rect">
            <a:avLst/>
          </a:prstGeom>
          <a:noFill/>
          <a:ln>
            <a:noFill/>
          </a:ln>
          <a:effectLst>
            <a:outerShdw blurRad="628650" dist="19050" dir="5400000" algn="bl" rotWithShape="0">
              <a:srgbClr val="000000">
                <a:alpha val="0"/>
              </a:srgbClr>
            </a:outerShdw>
          </a:effectLst>
        </p:spPr>
      </p:pic>
      <p:sp>
        <p:nvSpPr>
          <p:cNvPr id="71" name="Google Shape;71;p15"/>
          <p:cNvSpPr txBox="1"/>
          <p:nvPr/>
        </p:nvSpPr>
        <p:spPr>
          <a:xfrm>
            <a:off x="169650" y="3383621"/>
            <a:ext cx="1771800" cy="702600"/>
          </a:xfrm>
          <a:prstGeom prst="rect">
            <a:avLst/>
          </a:prstGeom>
          <a:solidFill>
            <a:srgbClr val="E26E0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rPr>
              <a:t>TETHERED </a:t>
            </a:r>
            <a:endParaRPr sz="1800" b="1">
              <a:solidFill>
                <a:srgbClr val="F3F3F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rPr>
              <a:t>HAND TOOLS</a:t>
            </a:r>
            <a:endParaRPr sz="1800" b="1">
              <a:solidFill>
                <a:srgbClr val="F3F3F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169650" y="4383327"/>
            <a:ext cx="1771800" cy="432900"/>
          </a:xfrm>
          <a:prstGeom prst="rect">
            <a:avLst/>
          </a:prstGeom>
          <a:solidFill>
            <a:srgbClr val="E26E0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rPr>
              <a:t>AIR BLOWER</a:t>
            </a:r>
            <a:endParaRPr sz="1800" b="1">
              <a:solidFill>
                <a:srgbClr val="F3F3F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6934450" y="2778325"/>
            <a:ext cx="2142300" cy="999000"/>
          </a:xfrm>
          <a:prstGeom prst="rect">
            <a:avLst/>
          </a:prstGeom>
          <a:solidFill>
            <a:srgbClr val="E26E0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rPr>
              <a:t>EDUCATIONAL</a:t>
            </a:r>
            <a:endParaRPr sz="1800" b="1">
              <a:solidFill>
                <a:srgbClr val="F3F3F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rPr>
              <a:t>KIOSK AND DECALS </a:t>
            </a:r>
            <a:endParaRPr sz="1800" b="1">
              <a:solidFill>
                <a:srgbClr val="F3F3F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6934375" y="801950"/>
            <a:ext cx="2142300" cy="675900"/>
          </a:xfrm>
          <a:prstGeom prst="rect">
            <a:avLst/>
          </a:prstGeom>
          <a:solidFill>
            <a:srgbClr val="E26E0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rPr>
              <a:t>TOP/BOTTOM   LED LIGHTS</a:t>
            </a:r>
            <a:endParaRPr sz="1800" b="1">
              <a:solidFill>
                <a:srgbClr val="F3F3F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6934375" y="1768625"/>
            <a:ext cx="2142300" cy="702600"/>
          </a:xfrm>
          <a:prstGeom prst="rect">
            <a:avLst/>
          </a:prstGeom>
          <a:solidFill>
            <a:srgbClr val="E26E0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rPr>
              <a:t>OFF-GRID</a:t>
            </a:r>
            <a:endParaRPr sz="1800" b="1">
              <a:solidFill>
                <a:srgbClr val="F3F3F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rPr>
              <a:t>SOLAR POWER</a:t>
            </a:r>
            <a:endParaRPr sz="1800" b="1">
              <a:solidFill>
                <a:srgbClr val="F3F3F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6934375" y="4110604"/>
            <a:ext cx="2142300" cy="702600"/>
          </a:xfrm>
          <a:prstGeom prst="rect">
            <a:avLst/>
          </a:prstGeom>
          <a:solidFill>
            <a:srgbClr val="E26E0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rPr>
              <a:t>WET/DRY </a:t>
            </a:r>
            <a:endParaRPr sz="1800" b="1">
              <a:solidFill>
                <a:srgbClr val="F3F3F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rPr>
              <a:t>VACUUM </a:t>
            </a:r>
            <a:endParaRPr sz="1800" b="1">
              <a:solidFill>
                <a:srgbClr val="F3F3F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69650" y="2353322"/>
            <a:ext cx="1771800" cy="729600"/>
          </a:xfrm>
          <a:prstGeom prst="rect">
            <a:avLst/>
          </a:prstGeom>
          <a:solidFill>
            <a:srgbClr val="E26E0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rPr>
              <a:t>INTERNET</a:t>
            </a:r>
            <a:endParaRPr sz="1800" b="1">
              <a:solidFill>
                <a:srgbClr val="F3F3F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rPr>
              <a:t>CONNECTED</a:t>
            </a:r>
            <a:endParaRPr sz="1800" b="1">
              <a:solidFill>
                <a:srgbClr val="F3F3F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4">
            <a:alphaModFix/>
          </a:blip>
          <a:srcRect l="10870" t="33356" r="81434" b="57165"/>
          <a:stretch/>
        </p:blipFill>
        <p:spPr>
          <a:xfrm>
            <a:off x="740200" y="1537120"/>
            <a:ext cx="624000" cy="59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152400" y="46350"/>
            <a:ext cx="8464500" cy="648900"/>
          </a:xfrm>
          <a:prstGeom prst="rect">
            <a:avLst/>
          </a:prstGeom>
        </p:spPr>
        <p:txBody>
          <a:bodyPr spcFirstLastPara="1" wrap="square" lIns="70250" tIns="35100" rIns="70250" bIns="351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Free-to-Use Waterless Infrastructure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 idx="4294967295"/>
          </p:nvPr>
        </p:nvSpPr>
        <p:spPr>
          <a:xfrm>
            <a:off x="76198" y="46350"/>
            <a:ext cx="73083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Invasive Species Prevention Models </a:t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6500" y="1417400"/>
            <a:ext cx="1939525" cy="3291974"/>
          </a:xfrm>
          <a:prstGeom prst="rect">
            <a:avLst/>
          </a:prstGeom>
          <a:noFill/>
          <a:ln>
            <a:noFill/>
          </a:ln>
          <a:effectLst>
            <a:outerShdw blurRad="528638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86" name="Google Shape;86;p16"/>
          <p:cNvSpPr txBox="1"/>
          <p:nvPr/>
        </p:nvSpPr>
        <p:spPr>
          <a:xfrm>
            <a:off x="5583350" y="4476409"/>
            <a:ext cx="2967000" cy="1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75" tIns="83975" rIns="83975" bIns="83975" anchor="t" anchorCtr="0">
            <a:noAutofit/>
          </a:bodyPr>
          <a:lstStyle/>
          <a:p>
            <a:pPr marL="635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" sz="25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Wayside </a:t>
            </a:r>
            <a:r>
              <a:rPr lang="en"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Solar</a:t>
            </a:r>
            <a:r>
              <a:rPr lang="en" sz="2500" b="1">
                <a:solidFill>
                  <a:srgbClr val="E26E0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2500" b="1" i="0" u="none" strike="noStrike" cap="none">
                <a:solidFill>
                  <a:srgbClr val="E26E0E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500" b="1" i="0" u="none" strike="noStrike" cap="none">
              <a:solidFill>
                <a:srgbClr val="E26E0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515809" y="4476400"/>
            <a:ext cx="5299800" cy="1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75" tIns="83975" rIns="83975" bIns="83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" sz="25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Roadside               </a:t>
            </a:r>
            <a:r>
              <a:rPr lang="en"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Outpost</a:t>
            </a:r>
            <a:endParaRPr sz="2500" b="1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0925" y="2098793"/>
            <a:ext cx="1510350" cy="251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5">
            <a:alphaModFix/>
          </a:blip>
          <a:srcRect t="7432" b="7432"/>
          <a:stretch/>
        </p:blipFill>
        <p:spPr>
          <a:xfrm>
            <a:off x="4551975" y="585925"/>
            <a:ext cx="4748923" cy="4042875"/>
          </a:xfrm>
          <a:prstGeom prst="rect">
            <a:avLst/>
          </a:prstGeom>
          <a:noFill/>
          <a:ln>
            <a:noFill/>
          </a:ln>
          <a:effectLst>
            <a:outerShdw blurRad="714375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0" name="Google Shape;9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509025" y="2369675"/>
            <a:ext cx="1093125" cy="2305101"/>
          </a:xfrm>
          <a:prstGeom prst="rect">
            <a:avLst/>
          </a:prstGeom>
          <a:noFill/>
          <a:ln>
            <a:noFill/>
          </a:ln>
          <a:effectLst>
            <a:outerShdw blurRad="957263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 idx="4294967295"/>
          </p:nvPr>
        </p:nvSpPr>
        <p:spPr>
          <a:xfrm>
            <a:off x="76200" y="46350"/>
            <a:ext cx="81282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Region 1 Pilot: CD3 Systems Locations </a:t>
            </a:r>
            <a:endParaRPr sz="3000"/>
          </a:p>
        </p:txBody>
      </p:sp>
      <p:sp>
        <p:nvSpPr>
          <p:cNvPr id="96" name="Google Shape;96;p17"/>
          <p:cNvSpPr txBox="1"/>
          <p:nvPr/>
        </p:nvSpPr>
        <p:spPr>
          <a:xfrm>
            <a:off x="5809800" y="771450"/>
            <a:ext cx="3715200" cy="3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75" tIns="83975" rIns="83975" bIns="83975" anchor="t" anchorCtr="0">
            <a:noAutofit/>
          </a:bodyPr>
          <a:lstStyle/>
          <a:p>
            <a:pPr marL="4191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Raleway"/>
              <a:buChar char="●"/>
            </a:pPr>
            <a:r>
              <a:rPr lang="en" sz="2000">
                <a:solidFill>
                  <a:srgbClr val="003366"/>
                </a:solidFill>
                <a:latin typeface="Raleway"/>
                <a:ea typeface="Raleway"/>
                <a:cs typeface="Raleway"/>
                <a:sym typeface="Raleway"/>
              </a:rPr>
              <a:t>Priest Lake </a:t>
            </a:r>
            <a:endParaRPr sz="2000">
              <a:solidFill>
                <a:srgbClr val="0033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191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Raleway"/>
              <a:buChar char="●"/>
            </a:pPr>
            <a:r>
              <a:rPr lang="en" sz="2000">
                <a:solidFill>
                  <a:srgbClr val="003366"/>
                </a:solidFill>
                <a:latin typeface="Raleway"/>
                <a:ea typeface="Raleway"/>
                <a:cs typeface="Raleway"/>
                <a:sym typeface="Raleway"/>
              </a:rPr>
              <a:t>Georgetown Lake </a:t>
            </a:r>
            <a:endParaRPr sz="2000">
              <a:solidFill>
                <a:srgbClr val="0033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191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Raleway"/>
              <a:buChar char="●"/>
            </a:pPr>
            <a:r>
              <a:rPr lang="en" sz="2000">
                <a:solidFill>
                  <a:srgbClr val="003366"/>
                </a:solidFill>
                <a:latin typeface="Raleway"/>
                <a:ea typeface="Raleway"/>
                <a:cs typeface="Raleway"/>
                <a:sym typeface="Raleway"/>
              </a:rPr>
              <a:t>Swan Lake </a:t>
            </a:r>
            <a:endParaRPr sz="2000">
              <a:solidFill>
                <a:srgbClr val="0033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191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Raleway"/>
              <a:buChar char="●"/>
            </a:pPr>
            <a:r>
              <a:rPr lang="en" sz="2000">
                <a:solidFill>
                  <a:srgbClr val="003366"/>
                </a:solidFill>
                <a:latin typeface="Raleway"/>
                <a:ea typeface="Raleway"/>
                <a:cs typeface="Raleway"/>
                <a:sym typeface="Raleway"/>
              </a:rPr>
              <a:t>Holland Lake </a:t>
            </a:r>
            <a:endParaRPr sz="2000">
              <a:solidFill>
                <a:srgbClr val="0033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191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Raleway"/>
              <a:buChar char="●"/>
            </a:pPr>
            <a:r>
              <a:rPr lang="en" sz="2000">
                <a:solidFill>
                  <a:srgbClr val="003366"/>
                </a:solidFill>
                <a:latin typeface="Raleway"/>
                <a:ea typeface="Raleway"/>
                <a:cs typeface="Raleway"/>
                <a:sym typeface="Raleway"/>
              </a:rPr>
              <a:t>Hebgen Lake </a:t>
            </a:r>
            <a:endParaRPr sz="2000">
              <a:solidFill>
                <a:srgbClr val="0033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191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Raleway"/>
              <a:buChar char="●"/>
            </a:pPr>
            <a:r>
              <a:rPr lang="en" sz="2000">
                <a:solidFill>
                  <a:srgbClr val="003366"/>
                </a:solidFill>
                <a:latin typeface="Raleway"/>
                <a:ea typeface="Raleway"/>
                <a:cs typeface="Raleway"/>
                <a:sym typeface="Raleway"/>
              </a:rPr>
              <a:t>Three Trailhead Pilots</a:t>
            </a:r>
            <a:endParaRPr sz="2000">
              <a:solidFill>
                <a:srgbClr val="0033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838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33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838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 u="sng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 LINK</a:t>
            </a:r>
            <a:endParaRPr sz="3100" b="1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702" y="829800"/>
            <a:ext cx="5591624" cy="411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 idx="4294967295"/>
          </p:nvPr>
        </p:nvSpPr>
        <p:spPr>
          <a:xfrm>
            <a:off x="76200" y="46350"/>
            <a:ext cx="43209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Boat Access 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Placement</a:t>
            </a:r>
            <a:endParaRPr sz="3000"/>
          </a:p>
        </p:txBody>
      </p:sp>
      <p:sp>
        <p:nvSpPr>
          <p:cNvPr id="103" name="Google Shape;103;p18"/>
          <p:cNvSpPr txBox="1"/>
          <p:nvPr/>
        </p:nvSpPr>
        <p:spPr>
          <a:xfrm>
            <a:off x="24675" y="1345350"/>
            <a:ext cx="3715200" cy="3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975" tIns="83975" rIns="83975" bIns="83975" anchor="t" anchorCtr="0">
            <a:noAutofit/>
          </a:bodyPr>
          <a:lstStyle/>
          <a:p>
            <a:pPr marL="4191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Raleway"/>
              <a:buChar char="●"/>
            </a:pPr>
            <a:r>
              <a:rPr lang="en" sz="2000">
                <a:solidFill>
                  <a:srgbClr val="003366"/>
                </a:solidFill>
                <a:latin typeface="Raleway"/>
                <a:ea typeface="Raleway"/>
                <a:cs typeface="Raleway"/>
                <a:sym typeface="Raleway"/>
              </a:rPr>
              <a:t>Install ~200’ of launch </a:t>
            </a:r>
            <a:endParaRPr sz="2000">
              <a:solidFill>
                <a:srgbClr val="0033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191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Raleway"/>
              <a:buChar char="●"/>
            </a:pPr>
            <a:r>
              <a:rPr lang="en" sz="2000">
                <a:solidFill>
                  <a:srgbClr val="003366"/>
                </a:solidFill>
                <a:latin typeface="Raleway"/>
                <a:ea typeface="Raleway"/>
                <a:cs typeface="Raleway"/>
                <a:sym typeface="Raleway"/>
              </a:rPr>
              <a:t>Local signage standards</a:t>
            </a:r>
            <a:endParaRPr sz="2000">
              <a:solidFill>
                <a:srgbClr val="0033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191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Raleway"/>
              <a:buChar char="●"/>
            </a:pPr>
            <a:r>
              <a:rPr lang="en" sz="2000">
                <a:solidFill>
                  <a:srgbClr val="003366"/>
                </a:solidFill>
                <a:latin typeface="Raleway"/>
                <a:ea typeface="Raleway"/>
                <a:cs typeface="Raleway"/>
                <a:sym typeface="Raleway"/>
              </a:rPr>
              <a:t>Use directional arrows</a:t>
            </a:r>
            <a:endParaRPr sz="2000">
              <a:solidFill>
                <a:srgbClr val="0033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191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Raleway"/>
              <a:buChar char="●"/>
            </a:pPr>
            <a:r>
              <a:rPr lang="en" sz="2000">
                <a:solidFill>
                  <a:srgbClr val="003366"/>
                </a:solidFill>
                <a:latin typeface="Raleway"/>
                <a:ea typeface="Raleway"/>
                <a:cs typeface="Raleway"/>
                <a:sym typeface="Raleway"/>
              </a:rPr>
              <a:t>9 out of 10 stop at CD3</a:t>
            </a:r>
            <a:endParaRPr sz="2000">
              <a:solidFill>
                <a:srgbClr val="0033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191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Raleway"/>
              <a:buChar char="●"/>
            </a:pPr>
            <a:r>
              <a:rPr lang="en" sz="2000">
                <a:solidFill>
                  <a:srgbClr val="003366"/>
                </a:solidFill>
                <a:latin typeface="Raleway"/>
                <a:ea typeface="Raleway"/>
                <a:cs typeface="Raleway"/>
                <a:sym typeface="Raleway"/>
              </a:rPr>
              <a:t>Boaters spend 3-5 mins </a:t>
            </a:r>
            <a:endParaRPr sz="2000">
              <a:solidFill>
                <a:srgbClr val="0033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191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336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4575" y="2624163"/>
            <a:ext cx="2564925" cy="24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0325" y="85650"/>
            <a:ext cx="2564925" cy="247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0925" y="85662"/>
            <a:ext cx="2564925" cy="2475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4825" y="2624074"/>
            <a:ext cx="2564925" cy="247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 idx="4294967295"/>
          </p:nvPr>
        </p:nvSpPr>
        <p:spPr>
          <a:xfrm>
            <a:off x="76198" y="46350"/>
            <a:ext cx="77943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2024 CD3 Tool Use Data </a:t>
            </a:r>
            <a:r>
              <a:rPr lang="en" sz="1700"/>
              <a:t>(Georgetown, Priest &amp; Swan) </a:t>
            </a:r>
            <a:r>
              <a:rPr lang="en" sz="3000"/>
              <a:t>  </a:t>
            </a:r>
            <a:endParaRPr sz="3000"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7650"/>
            <a:ext cx="8839203" cy="37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 idx="4294967295"/>
          </p:nvPr>
        </p:nvSpPr>
        <p:spPr>
          <a:xfrm>
            <a:off x="76198" y="46350"/>
            <a:ext cx="77943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2024 CD3 Tool Tables </a:t>
            </a:r>
            <a:r>
              <a:rPr lang="en" sz="1700"/>
              <a:t>(Georgetown &amp; Priest) </a:t>
            </a:r>
            <a:r>
              <a:rPr lang="en" sz="3000"/>
              <a:t>  </a:t>
            </a:r>
            <a:endParaRPr sz="3000"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8025" y="2911450"/>
            <a:ext cx="5444250" cy="21016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8025" y="771450"/>
            <a:ext cx="5444250" cy="21016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1" name="Google Shape;121;p20"/>
          <p:cNvSpPr txBox="1"/>
          <p:nvPr/>
        </p:nvSpPr>
        <p:spPr>
          <a:xfrm>
            <a:off x="489925" y="919800"/>
            <a:ext cx="1893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Tool Usage by Year/Month</a:t>
            </a:r>
            <a:endParaRPr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382075" y="3299850"/>
            <a:ext cx="2108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Tool Usage by Location</a:t>
            </a:r>
            <a:endParaRPr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1143001" y="2002264"/>
            <a:ext cx="2270819" cy="31412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1143000" y="2169261"/>
            <a:ext cx="856357" cy="177409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5569" y="1257300"/>
            <a:ext cx="1585913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>
              <a:buClrTx/>
            </a:pPr>
            <a:endParaRPr lang="en-US" sz="1350" kern="120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642669" y="1"/>
            <a:ext cx="901905" cy="8560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5983806" y="4572000"/>
            <a:ext cx="558976" cy="5715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4269" y="0"/>
            <a:ext cx="385763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>
              <a:buClrTx/>
            </a:pPr>
            <a:endParaRPr lang="en-US" sz="1350" kern="120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10" name="Picture 9" descr="A person holding a metal container with water&#10;&#10;Description automatically generated">
            <a:extLst>
              <a:ext uri="{FF2B5EF4-FFF2-40B4-BE49-F238E27FC236}">
                <a16:creationId xmlns:a16="http://schemas.microsoft.com/office/drawing/2014/main" id="{F7E1BDB7-871F-3E4A-E912-BB11031FEC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7"/>
          <a:stretch/>
        </p:blipFill>
        <p:spPr>
          <a:xfrm>
            <a:off x="1143015" y="-4"/>
            <a:ext cx="3428985" cy="3765181"/>
          </a:xfrm>
          <a:custGeom>
            <a:avLst/>
            <a:gdLst/>
            <a:ahLst/>
            <a:cxnLst/>
            <a:rect l="l" t="t" r="r" b="b"/>
            <a:pathLst>
              <a:path w="6095999" h="5020241">
                <a:moveTo>
                  <a:pt x="0" y="0"/>
                </a:moveTo>
                <a:lnTo>
                  <a:pt x="6095999" y="0"/>
                </a:lnTo>
                <a:lnTo>
                  <a:pt x="6095999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pic>
        <p:nvPicPr>
          <p:cNvPr id="5" name="Picture 4" descr="A person standing on a trailer&#10;&#10;Description automatically generated">
            <a:extLst>
              <a:ext uri="{FF2B5EF4-FFF2-40B4-BE49-F238E27FC236}">
                <a16:creationId xmlns:a16="http://schemas.microsoft.com/office/drawing/2014/main" id="{44513FAB-88D2-2803-4E63-9DB357FC63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9" r="9017"/>
          <a:stretch/>
        </p:blipFill>
        <p:spPr>
          <a:xfrm>
            <a:off x="4572000" y="7053"/>
            <a:ext cx="3428829" cy="3437327"/>
          </a:xfrm>
          <a:custGeom>
            <a:avLst/>
            <a:gdLst/>
            <a:ahLst/>
            <a:cxnLst/>
            <a:rect l="l" t="t" r="r" b="b"/>
            <a:pathLst>
              <a:path w="6095696" h="4583103">
                <a:moveTo>
                  <a:pt x="0" y="0"/>
                </a:moveTo>
                <a:lnTo>
                  <a:pt x="6095696" y="0"/>
                </a:lnTo>
                <a:lnTo>
                  <a:pt x="6095696" y="4057991"/>
                </a:lnTo>
                <a:lnTo>
                  <a:pt x="5818946" y="4110187"/>
                </a:lnTo>
                <a:lnTo>
                  <a:pt x="5543413" y="4159931"/>
                </a:lnTo>
                <a:lnTo>
                  <a:pt x="5266662" y="4208624"/>
                </a:lnTo>
                <a:lnTo>
                  <a:pt x="4988691" y="4250310"/>
                </a:lnTo>
                <a:lnTo>
                  <a:pt x="4711940" y="4292347"/>
                </a:lnTo>
                <a:lnTo>
                  <a:pt x="4433969" y="4331582"/>
                </a:lnTo>
                <a:lnTo>
                  <a:pt x="4159656" y="4365211"/>
                </a:lnTo>
                <a:lnTo>
                  <a:pt x="3881685" y="4397089"/>
                </a:lnTo>
                <a:lnTo>
                  <a:pt x="3604934" y="4426165"/>
                </a:lnTo>
                <a:lnTo>
                  <a:pt x="3333059" y="4451387"/>
                </a:lnTo>
                <a:lnTo>
                  <a:pt x="3057527" y="4476609"/>
                </a:lnTo>
                <a:lnTo>
                  <a:pt x="2785652" y="4497628"/>
                </a:lnTo>
                <a:lnTo>
                  <a:pt x="2513777" y="4514092"/>
                </a:lnTo>
                <a:lnTo>
                  <a:pt x="2243122" y="4531258"/>
                </a:lnTo>
                <a:lnTo>
                  <a:pt x="1974904" y="4545620"/>
                </a:lnTo>
                <a:lnTo>
                  <a:pt x="1709125" y="4555779"/>
                </a:lnTo>
                <a:lnTo>
                  <a:pt x="1443346" y="4564537"/>
                </a:lnTo>
                <a:lnTo>
                  <a:pt x="1180006" y="4572944"/>
                </a:lnTo>
                <a:lnTo>
                  <a:pt x="920323" y="4576798"/>
                </a:lnTo>
                <a:lnTo>
                  <a:pt x="660640" y="4581001"/>
                </a:lnTo>
                <a:lnTo>
                  <a:pt x="404614" y="4583103"/>
                </a:lnTo>
                <a:lnTo>
                  <a:pt x="151027" y="4581001"/>
                </a:lnTo>
                <a:lnTo>
                  <a:pt x="0" y="4581001"/>
                </a:lnTo>
                <a:close/>
              </a:path>
            </a:pathLst>
          </a:custGeom>
        </p:spPr>
      </p:pic>
      <p:sp>
        <p:nvSpPr>
          <p:cNvPr id="27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7966" y="2815271"/>
            <a:ext cx="1953034" cy="619449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0" y="3041650"/>
            <a:ext cx="6858000" cy="2101850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1266" y="3640759"/>
            <a:ext cx="5854276" cy="65102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marL="228124" defTabSz="342900"/>
            <a:r>
              <a:rPr lang="en-US" dirty="0">
                <a:solidFill>
                  <a:srgbClr val="EBEBEB"/>
                </a:solidFill>
              </a:rPr>
              <a:t>Hot</a:t>
            </a:r>
            <a:r>
              <a:rPr lang="en-US" spc="-19" dirty="0">
                <a:solidFill>
                  <a:srgbClr val="EBEBEB"/>
                </a:solidFill>
              </a:rPr>
              <a:t> </a:t>
            </a:r>
            <a:r>
              <a:rPr lang="en-US" dirty="0">
                <a:solidFill>
                  <a:srgbClr val="EBEBEB"/>
                </a:solidFill>
              </a:rPr>
              <a:t>Water</a:t>
            </a:r>
            <a:r>
              <a:rPr lang="en-US" spc="-34" dirty="0">
                <a:solidFill>
                  <a:srgbClr val="EBEBEB"/>
                </a:solidFill>
              </a:rPr>
              <a:t> </a:t>
            </a:r>
            <a:r>
              <a:rPr lang="en-US" dirty="0">
                <a:solidFill>
                  <a:srgbClr val="EBEBEB"/>
                </a:solidFill>
              </a:rPr>
              <a:t>Dip</a:t>
            </a:r>
            <a:r>
              <a:rPr lang="en-US" spc="-30" dirty="0">
                <a:solidFill>
                  <a:srgbClr val="EBEBEB"/>
                </a:solidFill>
              </a:rPr>
              <a:t> </a:t>
            </a:r>
            <a:r>
              <a:rPr lang="en-US" dirty="0">
                <a:solidFill>
                  <a:srgbClr val="EBEBEB"/>
                </a:solidFill>
              </a:rPr>
              <a:t>Tank</a:t>
            </a:r>
            <a:endParaRPr lang="en-US" spc="-8" dirty="0">
              <a:solidFill>
                <a:srgbClr val="EBEBEB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66070" y="4291135"/>
            <a:ext cx="4842385" cy="36594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marR="1162050" defTabSz="342900">
              <a:spcBef>
                <a:spcPts val="75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tabLst>
                <a:tab pos="285750" algn="l"/>
              </a:tabLst>
            </a:pPr>
            <a:r>
              <a:rPr lang="en-US" sz="1500" kern="1200" cap="all" dirty="0">
                <a:solidFill>
                  <a:srgbClr val="EBEBEB">
                    <a:lumMod val="40000"/>
                    <a:lumOff val="60000"/>
                  </a:srgbClr>
                </a:solidFill>
                <a:latin typeface="Century Gothic" panose="020B0502020202020204"/>
                <a:ea typeface="+mn-ea"/>
                <a:cs typeface="+mn-cs"/>
              </a:rPr>
              <a:t>Hoses and </a:t>
            </a:r>
            <a:r>
              <a:rPr lang="en-US" sz="1500" kern="1200" cap="all" dirty="0" err="1">
                <a:solidFill>
                  <a:srgbClr val="EBEBEB">
                    <a:lumMod val="40000"/>
                    <a:lumOff val="60000"/>
                  </a:srgbClr>
                </a:solidFill>
                <a:latin typeface="Century Gothic" panose="020B0502020202020204"/>
                <a:ea typeface="+mn-ea"/>
                <a:cs typeface="+mn-cs"/>
              </a:rPr>
              <a:t>footvalves</a:t>
            </a:r>
            <a:endParaRPr lang="en-US" sz="1500" kern="1200" cap="all" dirty="0">
              <a:solidFill>
                <a:srgbClr val="EBEBEB">
                  <a:lumMod val="40000"/>
                  <a:lumOff val="60000"/>
                </a:srgbClr>
              </a:solidFill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5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0200" y="228600"/>
            <a:ext cx="5696903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953" algn="ctr" defTabSz="342900">
              <a:spcBef>
                <a:spcPts val="75"/>
              </a:spcBef>
              <a:buClrTx/>
            </a:pPr>
            <a:r>
              <a:rPr lang="en-US" sz="3600" kern="1200" dirty="0">
                <a:solidFill>
                  <a:prstClr val="white"/>
                </a:solidFill>
                <a:latin typeface="Century Gothic"/>
                <a:ea typeface="+mn-ea"/>
                <a:cs typeface="Century Gothic"/>
              </a:rPr>
              <a:t>Next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1CC989-F5D9-AF69-11C1-D1499AD95AE1}"/>
              </a:ext>
            </a:extLst>
          </p:cNvPr>
          <p:cNvSpPr txBox="1"/>
          <p:nvPr/>
        </p:nvSpPr>
        <p:spPr>
          <a:xfrm>
            <a:off x="631371" y="1012247"/>
            <a:ext cx="818605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spcBef>
                <a:spcPts val="75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Development standard operating procedures for ordering the trailer and fuel.</a:t>
            </a:r>
          </a:p>
          <a:p>
            <a:pPr marL="214313" indent="-214313">
              <a:spcBef>
                <a:spcPts val="75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Include a “starter” PPE kit with the trailer with list of items and vendors like Walmart for reordering.</a:t>
            </a:r>
          </a:p>
          <a:p>
            <a:pPr marL="214313" indent="-214313">
              <a:spcBef>
                <a:spcPts val="75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Phase out propane for diesel units because it’s easier to order diesel.</a:t>
            </a:r>
          </a:p>
          <a:p>
            <a:pPr marL="214313" indent="-214313">
              <a:spcBef>
                <a:spcPts val="75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Add an interpretive panel to the trailer.</a:t>
            </a:r>
          </a:p>
          <a:p>
            <a:pPr marL="214313" indent="-214313">
              <a:spcBef>
                <a:spcPts val="75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Plan additional training for operators and Spring Incident Management Team meeting.</a:t>
            </a:r>
          </a:p>
          <a:p>
            <a:pPr marL="214313" indent="-214313">
              <a:spcBef>
                <a:spcPts val="75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to ensure hot water fills inside of hose.</a:t>
            </a:r>
          </a:p>
          <a:p>
            <a:pPr marL="214313" indent="-214313">
              <a:spcBef>
                <a:spcPts val="75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Add language for ordering AIS </a:t>
            </a:r>
            <a:r>
              <a:rPr lang="en-US" sz="1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decon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stations and operators to VIPR</a:t>
            </a:r>
          </a:p>
        </p:txBody>
      </p:sp>
    </p:spTree>
    <p:extLst>
      <p:ext uri="{BB962C8B-B14F-4D97-AF65-F5344CB8AC3E}">
        <p14:creationId xmlns:p14="http://schemas.microsoft.com/office/powerpoint/2010/main" val="3321286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7301" y="62865"/>
            <a:ext cx="6608921" cy="3779996"/>
          </a:xfrm>
          <a:custGeom>
            <a:avLst/>
            <a:gdLst/>
            <a:ahLst/>
            <a:cxnLst/>
            <a:rect l="l" t="t" r="r" b="b"/>
            <a:pathLst>
              <a:path w="8811895" h="5039995">
                <a:moveTo>
                  <a:pt x="8811768" y="0"/>
                </a:moveTo>
                <a:lnTo>
                  <a:pt x="0" y="0"/>
                </a:lnTo>
                <a:lnTo>
                  <a:pt x="0" y="5039868"/>
                </a:lnTo>
                <a:lnTo>
                  <a:pt x="8811768" y="5039868"/>
                </a:lnTo>
                <a:lnTo>
                  <a:pt x="8811768" y="0"/>
                </a:lnTo>
                <a:close/>
              </a:path>
            </a:pathLst>
          </a:custGeom>
          <a:solidFill>
            <a:srgbClr val="000000">
              <a:alpha val="45881"/>
            </a:srgbClr>
          </a:solidFill>
        </p:spPr>
        <p:txBody>
          <a:bodyPr wrap="square" lIns="0" tIns="0" rIns="0" bIns="0" rtlCol="0"/>
          <a:lstStyle/>
          <a:p>
            <a:pPr defTabSz="342900">
              <a:buClrTx/>
            </a:pPr>
            <a:endParaRPr sz="1350" kern="1200">
              <a:solidFill>
                <a:prstClr val="white"/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6355" y="61912"/>
            <a:ext cx="6237923" cy="240450"/>
          </a:xfrm>
          <a:prstGeom prst="rect">
            <a:avLst/>
          </a:prstGeom>
        </p:spPr>
        <p:txBody>
          <a:bodyPr vert="horz" wrap="square" lIns="0" tIns="9525" rIns="0" bIns="0" rtlCol="0" anchor="t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dirty="0"/>
              <a:t>Guide</a:t>
            </a:r>
            <a:r>
              <a:rPr sz="1500" spc="-30" dirty="0"/>
              <a:t> </a:t>
            </a:r>
            <a:r>
              <a:rPr sz="1500" dirty="0"/>
              <a:t>to</a:t>
            </a:r>
            <a:r>
              <a:rPr sz="1500" spc="-26" dirty="0"/>
              <a:t> </a:t>
            </a:r>
            <a:r>
              <a:rPr sz="1500" dirty="0"/>
              <a:t>Preventing</a:t>
            </a:r>
            <a:r>
              <a:rPr sz="1500" spc="-38" dirty="0"/>
              <a:t> </a:t>
            </a:r>
            <a:r>
              <a:rPr sz="1500" dirty="0"/>
              <a:t>Aquatic</a:t>
            </a:r>
            <a:r>
              <a:rPr sz="1500" spc="-34" dirty="0"/>
              <a:t> </a:t>
            </a:r>
            <a:r>
              <a:rPr sz="1500" dirty="0"/>
              <a:t>Invasive</a:t>
            </a:r>
            <a:r>
              <a:rPr sz="1500" spc="-30" dirty="0"/>
              <a:t> </a:t>
            </a:r>
            <a:r>
              <a:rPr sz="1500" dirty="0"/>
              <a:t>Species</a:t>
            </a:r>
            <a:r>
              <a:rPr sz="1500" spc="-49" dirty="0"/>
              <a:t> </a:t>
            </a:r>
            <a:r>
              <a:rPr sz="1500" dirty="0"/>
              <a:t>Transport</a:t>
            </a:r>
            <a:r>
              <a:rPr sz="1500" spc="-19" dirty="0"/>
              <a:t> </a:t>
            </a:r>
            <a:r>
              <a:rPr sz="1500" dirty="0"/>
              <a:t>by</a:t>
            </a:r>
            <a:r>
              <a:rPr sz="1500" spc="-15" dirty="0"/>
              <a:t> </a:t>
            </a:r>
            <a:r>
              <a:rPr sz="1500" spc="-8" dirty="0"/>
              <a:t>Wildland</a:t>
            </a:r>
            <a:endParaRPr sz="1500"/>
          </a:p>
        </p:txBody>
      </p:sp>
      <p:sp>
        <p:nvSpPr>
          <p:cNvPr id="4" name="object 4"/>
          <p:cNvSpPr txBox="1"/>
          <p:nvPr/>
        </p:nvSpPr>
        <p:spPr>
          <a:xfrm>
            <a:off x="1316164" y="194960"/>
            <a:ext cx="6354128" cy="3594927"/>
          </a:xfrm>
          <a:prstGeom prst="rect">
            <a:avLst/>
          </a:prstGeom>
        </p:spPr>
        <p:txBody>
          <a:bodyPr vert="horz" wrap="square" lIns="0" tIns="81439" rIns="0" bIns="0" rtlCol="0">
            <a:spAutoFit/>
          </a:bodyPr>
          <a:lstStyle/>
          <a:p>
            <a:pPr marL="9525" defTabSz="342900">
              <a:spcBef>
                <a:spcPts val="641"/>
              </a:spcBef>
              <a:buClrTx/>
            </a:pPr>
            <a:r>
              <a:rPr sz="1500" b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Fire</a:t>
            </a:r>
            <a:r>
              <a:rPr sz="1500" b="1" kern="1200" spc="-34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Operations</a:t>
            </a:r>
            <a:r>
              <a:rPr sz="1500" b="1" kern="1200" spc="-41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kern="1200" spc="-8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(2017)</a:t>
            </a:r>
            <a:endParaRPr sz="1500" kern="1200" dirty="0">
              <a:solidFill>
                <a:prstClr val="white"/>
              </a:solidFill>
              <a:latin typeface="Century Gothic"/>
              <a:ea typeface="+mn-ea"/>
              <a:cs typeface="Century Gothic"/>
            </a:endParaRPr>
          </a:p>
          <a:p>
            <a:pPr marL="9525" defTabSz="342900">
              <a:spcBef>
                <a:spcPts val="566"/>
              </a:spcBef>
              <a:buClrTx/>
            </a:pPr>
            <a:r>
              <a:rPr sz="1500" u="sng" kern="1200" spc="-8" dirty="0">
                <a:solidFill>
                  <a:srgbClr val="57C1B9"/>
                </a:solidFill>
                <a:uFill>
                  <a:solidFill>
                    <a:srgbClr val="57C1B9"/>
                  </a:solidFill>
                </a:uFill>
                <a:latin typeface="Century Gothic"/>
                <a:ea typeface="+mn-ea"/>
                <a:cs typeface="Century Gothic"/>
                <a:hlinkClick r:id="rId2"/>
              </a:rPr>
              <a:t>https://www.nwcg.gov/publications/444</a:t>
            </a:r>
            <a:endParaRPr sz="1500" kern="1200" dirty="0">
              <a:solidFill>
                <a:prstClr val="white"/>
              </a:solidFill>
              <a:latin typeface="Century Gothic"/>
              <a:ea typeface="+mn-ea"/>
              <a:cs typeface="Century Gothic"/>
            </a:endParaRPr>
          </a:p>
          <a:p>
            <a:pPr defTabSz="342900">
              <a:spcBef>
                <a:spcPts val="23"/>
              </a:spcBef>
              <a:buClrTx/>
            </a:pPr>
            <a:endParaRPr sz="1763" kern="1200" dirty="0">
              <a:solidFill>
                <a:prstClr val="white"/>
              </a:solidFill>
              <a:latin typeface="Century Gothic"/>
              <a:ea typeface="+mn-ea"/>
              <a:cs typeface="Century Gothic"/>
            </a:endParaRPr>
          </a:p>
          <a:p>
            <a:pPr marL="9525" marR="575310" defTabSz="342900">
              <a:lnSpc>
                <a:spcPts val="1620"/>
              </a:lnSpc>
              <a:buClrTx/>
            </a:pP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How</a:t>
            </a:r>
            <a:r>
              <a:rPr sz="1500" b="1" i="1" kern="1200" spc="-26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to</a:t>
            </a:r>
            <a:r>
              <a:rPr sz="1500" b="1" i="1" kern="1200" spc="-19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Guide</a:t>
            </a:r>
            <a:r>
              <a:rPr sz="1500" b="1" i="1" kern="1200" spc="-23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for</a:t>
            </a:r>
            <a:r>
              <a:rPr sz="1500" b="1" i="1" kern="1200" spc="-23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the</a:t>
            </a:r>
            <a:r>
              <a:rPr sz="1500" b="1" i="1" kern="1200" spc="-19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Decontamination</a:t>
            </a:r>
            <a:r>
              <a:rPr sz="1500" b="1" i="1" kern="1200" spc="-41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of</a:t>
            </a:r>
            <a:r>
              <a:rPr sz="1500" b="1" i="1" kern="1200" spc="-15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Wildfire</a:t>
            </a:r>
            <a:r>
              <a:rPr sz="1500" b="1" i="1" kern="1200" spc="-26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Equipment</a:t>
            </a:r>
            <a:r>
              <a:rPr sz="1500" b="1" i="1" kern="1200" spc="-3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spc="-19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to </a:t>
            </a: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Prevent</a:t>
            </a:r>
            <a:r>
              <a:rPr sz="1500" b="1" i="1" kern="1200" spc="-34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the</a:t>
            </a:r>
            <a:r>
              <a:rPr sz="1500" b="1" i="1" kern="1200" spc="-15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Spread</a:t>
            </a:r>
            <a:r>
              <a:rPr sz="1500" b="1" i="1" kern="1200" spc="-8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of</a:t>
            </a:r>
            <a:r>
              <a:rPr sz="1500" b="1" i="1" kern="1200" spc="-11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Invasive</a:t>
            </a:r>
            <a:r>
              <a:rPr sz="1500" b="1" i="1" kern="1200" spc="-15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Species</a:t>
            </a:r>
            <a:r>
              <a:rPr sz="1500" b="1" i="1" kern="1200" spc="-34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spc="-8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(2022)</a:t>
            </a:r>
            <a:endParaRPr lang="en-US" sz="1500" b="1" i="1" kern="1200" spc="-8" dirty="0">
              <a:solidFill>
                <a:srgbClr val="FFFFFF"/>
              </a:solidFill>
              <a:latin typeface="Century Gothic"/>
              <a:ea typeface="+mn-ea"/>
              <a:cs typeface="Century Gothic"/>
            </a:endParaRPr>
          </a:p>
          <a:p>
            <a:pPr marL="9525" marR="575310" defTabSz="342900">
              <a:lnSpc>
                <a:spcPts val="1620"/>
              </a:lnSpc>
              <a:buClrTx/>
            </a:pPr>
            <a:r>
              <a:rPr lang="en-US" sz="1500" kern="1200" dirty="0">
                <a:solidFill>
                  <a:prstClr val="white"/>
                </a:solidFill>
                <a:latin typeface="Century Gothic"/>
                <a:ea typeface="+mn-ea"/>
                <a:cs typeface="Century Gothic"/>
                <a:hlinkClick r:id="rId3"/>
              </a:rPr>
              <a:t>https://gacc.nifc.gov/nrcc/nrcg/index/AIS-How-To-Guide-NRCG.pdf</a:t>
            </a:r>
            <a:endParaRPr lang="en-US" sz="1500" b="1" i="1" kern="1200" spc="-8" dirty="0">
              <a:solidFill>
                <a:srgbClr val="FFFFFF"/>
              </a:solidFill>
              <a:latin typeface="Century Gothic"/>
              <a:ea typeface="+mn-ea"/>
              <a:cs typeface="Century Gothic"/>
            </a:endParaRPr>
          </a:p>
          <a:p>
            <a:pPr defTabSz="342900">
              <a:buClrTx/>
            </a:pPr>
            <a:endParaRPr sz="2400" kern="1200" dirty="0">
              <a:solidFill>
                <a:prstClr val="white"/>
              </a:solidFill>
              <a:latin typeface="Century Gothic"/>
              <a:ea typeface="+mn-ea"/>
              <a:cs typeface="Century Gothic"/>
            </a:endParaRPr>
          </a:p>
          <a:p>
            <a:pPr marL="9525" defTabSz="342900">
              <a:buClrTx/>
            </a:pP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Training</a:t>
            </a:r>
            <a:r>
              <a:rPr sz="1500" b="1" i="1" kern="1200" spc="-15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spc="-8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RT-</a:t>
            </a: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130</a:t>
            </a:r>
            <a:r>
              <a:rPr sz="1500" b="1" i="1" kern="1200" spc="-11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spc="-8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Module</a:t>
            </a:r>
            <a:r>
              <a:rPr sz="1500" kern="1200" spc="-8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:</a:t>
            </a:r>
            <a:endParaRPr sz="1500" kern="1200" dirty="0">
              <a:solidFill>
                <a:prstClr val="white"/>
              </a:solidFill>
              <a:latin typeface="Century Gothic"/>
              <a:ea typeface="+mn-ea"/>
              <a:cs typeface="Century Gothic"/>
            </a:endParaRPr>
          </a:p>
          <a:p>
            <a:pPr marL="61913" defTabSz="342900">
              <a:spcBef>
                <a:spcPts val="566"/>
              </a:spcBef>
              <a:buClrTx/>
            </a:pPr>
            <a:r>
              <a:rPr sz="1500" u="sng" kern="1200" dirty="0">
                <a:solidFill>
                  <a:srgbClr val="57C1B9"/>
                </a:solidFill>
                <a:uFill>
                  <a:solidFill>
                    <a:srgbClr val="57C1B9"/>
                  </a:solidFill>
                </a:uFill>
                <a:latin typeface="Century Gothic"/>
                <a:ea typeface="+mn-ea"/>
                <a:cs typeface="Century Gothic"/>
                <a:hlinkClick r:id="rId4"/>
              </a:rPr>
              <a:t>Aquatic</a:t>
            </a:r>
            <a:r>
              <a:rPr sz="1500" u="sng" kern="1200" spc="-38" dirty="0">
                <a:solidFill>
                  <a:srgbClr val="57C1B9"/>
                </a:solidFill>
                <a:uFill>
                  <a:solidFill>
                    <a:srgbClr val="57C1B9"/>
                  </a:solidFill>
                </a:uFill>
                <a:latin typeface="Century Gothic"/>
                <a:ea typeface="+mn-ea"/>
                <a:cs typeface="Century Gothic"/>
                <a:hlinkClick r:id="rId4"/>
              </a:rPr>
              <a:t> </a:t>
            </a:r>
            <a:r>
              <a:rPr sz="1500" u="sng" kern="1200" dirty="0">
                <a:solidFill>
                  <a:srgbClr val="57C1B9"/>
                </a:solidFill>
                <a:uFill>
                  <a:solidFill>
                    <a:srgbClr val="57C1B9"/>
                  </a:solidFill>
                </a:uFill>
                <a:latin typeface="Century Gothic"/>
                <a:ea typeface="+mn-ea"/>
                <a:cs typeface="Century Gothic"/>
                <a:hlinkClick r:id="rId4"/>
              </a:rPr>
              <a:t>Invasive</a:t>
            </a:r>
            <a:r>
              <a:rPr sz="1500" u="sng" kern="1200" spc="-41" dirty="0">
                <a:solidFill>
                  <a:srgbClr val="57C1B9"/>
                </a:solidFill>
                <a:uFill>
                  <a:solidFill>
                    <a:srgbClr val="57C1B9"/>
                  </a:solidFill>
                </a:uFill>
                <a:latin typeface="Century Gothic"/>
                <a:ea typeface="+mn-ea"/>
                <a:cs typeface="Century Gothic"/>
                <a:hlinkClick r:id="rId4"/>
              </a:rPr>
              <a:t> </a:t>
            </a:r>
            <a:r>
              <a:rPr sz="1500" u="sng" kern="1200" dirty="0">
                <a:solidFill>
                  <a:srgbClr val="57C1B9"/>
                </a:solidFill>
                <a:uFill>
                  <a:solidFill>
                    <a:srgbClr val="57C1B9"/>
                  </a:solidFill>
                </a:uFill>
                <a:latin typeface="Century Gothic"/>
                <a:ea typeface="+mn-ea"/>
                <a:cs typeface="Century Gothic"/>
                <a:hlinkClick r:id="rId4"/>
              </a:rPr>
              <a:t>Species</a:t>
            </a:r>
            <a:r>
              <a:rPr sz="1500" u="sng" kern="1200" spc="-19" dirty="0">
                <a:solidFill>
                  <a:srgbClr val="57C1B9"/>
                </a:solidFill>
                <a:uFill>
                  <a:solidFill>
                    <a:srgbClr val="57C1B9"/>
                  </a:solidFill>
                </a:uFill>
                <a:latin typeface="Century Gothic"/>
                <a:ea typeface="+mn-ea"/>
                <a:cs typeface="Century Gothic"/>
                <a:hlinkClick r:id="rId4"/>
              </a:rPr>
              <a:t> </a:t>
            </a:r>
            <a:r>
              <a:rPr sz="1500" u="sng" kern="1200" dirty="0">
                <a:solidFill>
                  <a:srgbClr val="57C1B9"/>
                </a:solidFill>
                <a:uFill>
                  <a:solidFill>
                    <a:srgbClr val="57C1B9"/>
                  </a:solidFill>
                </a:uFill>
                <a:latin typeface="Century Gothic"/>
                <a:ea typeface="+mn-ea"/>
                <a:cs typeface="Century Gothic"/>
                <a:hlinkClick r:id="rId4"/>
              </a:rPr>
              <a:t>Mitigation</a:t>
            </a:r>
            <a:r>
              <a:rPr sz="1500" u="sng" kern="1200" spc="-26" dirty="0">
                <a:solidFill>
                  <a:srgbClr val="57C1B9"/>
                </a:solidFill>
                <a:uFill>
                  <a:solidFill>
                    <a:srgbClr val="57C1B9"/>
                  </a:solidFill>
                </a:uFill>
                <a:latin typeface="Century Gothic"/>
                <a:ea typeface="+mn-ea"/>
                <a:cs typeface="Century Gothic"/>
                <a:hlinkClick r:id="rId4"/>
              </a:rPr>
              <a:t> </a:t>
            </a:r>
            <a:r>
              <a:rPr sz="1500" u="sng" kern="1200" dirty="0">
                <a:solidFill>
                  <a:srgbClr val="57C1B9"/>
                </a:solidFill>
                <a:uFill>
                  <a:solidFill>
                    <a:srgbClr val="57C1B9"/>
                  </a:solidFill>
                </a:uFill>
                <a:latin typeface="Century Gothic"/>
                <a:ea typeface="+mn-ea"/>
                <a:cs typeface="Century Gothic"/>
                <a:hlinkClick r:id="rId4"/>
              </a:rPr>
              <a:t>for</a:t>
            </a:r>
            <a:r>
              <a:rPr sz="1500" u="sng" kern="1200" spc="-11" dirty="0">
                <a:solidFill>
                  <a:srgbClr val="57C1B9"/>
                </a:solidFill>
                <a:uFill>
                  <a:solidFill>
                    <a:srgbClr val="57C1B9"/>
                  </a:solidFill>
                </a:uFill>
                <a:latin typeface="Century Gothic"/>
                <a:ea typeface="+mn-ea"/>
                <a:cs typeface="Century Gothic"/>
                <a:hlinkClick r:id="rId4"/>
              </a:rPr>
              <a:t> </a:t>
            </a:r>
            <a:r>
              <a:rPr sz="1500" u="sng" kern="1200" dirty="0">
                <a:solidFill>
                  <a:srgbClr val="57C1B9"/>
                </a:solidFill>
                <a:uFill>
                  <a:solidFill>
                    <a:srgbClr val="57C1B9"/>
                  </a:solidFill>
                </a:uFill>
                <a:latin typeface="Century Gothic"/>
                <a:ea typeface="+mn-ea"/>
                <a:cs typeface="Century Gothic"/>
                <a:hlinkClick r:id="rId4"/>
              </a:rPr>
              <a:t>Ground</a:t>
            </a:r>
            <a:r>
              <a:rPr sz="1500" u="sng" kern="1200" spc="-15" dirty="0">
                <a:solidFill>
                  <a:srgbClr val="57C1B9"/>
                </a:solidFill>
                <a:uFill>
                  <a:solidFill>
                    <a:srgbClr val="57C1B9"/>
                  </a:solidFill>
                </a:uFill>
                <a:latin typeface="Century Gothic"/>
                <a:ea typeface="+mn-ea"/>
                <a:cs typeface="Century Gothic"/>
                <a:hlinkClick r:id="rId4"/>
              </a:rPr>
              <a:t> </a:t>
            </a:r>
            <a:r>
              <a:rPr sz="1500" u="sng" kern="1200" spc="-8" dirty="0">
                <a:solidFill>
                  <a:srgbClr val="57C1B9"/>
                </a:solidFill>
                <a:uFill>
                  <a:solidFill>
                    <a:srgbClr val="57C1B9"/>
                  </a:solidFill>
                </a:uFill>
                <a:latin typeface="Century Gothic"/>
                <a:ea typeface="+mn-ea"/>
                <a:cs typeface="Century Gothic"/>
                <a:hlinkClick r:id="rId4"/>
              </a:rPr>
              <a:t>Resources</a:t>
            </a:r>
            <a:endParaRPr sz="1500" kern="1200" dirty="0">
              <a:solidFill>
                <a:prstClr val="white"/>
              </a:solidFill>
              <a:latin typeface="Century Gothic"/>
              <a:ea typeface="+mn-ea"/>
              <a:cs typeface="Century Gothic"/>
            </a:endParaRPr>
          </a:p>
          <a:p>
            <a:pPr defTabSz="342900">
              <a:spcBef>
                <a:spcPts val="4"/>
              </a:spcBef>
              <a:buClrTx/>
            </a:pPr>
            <a:endParaRPr sz="2550" kern="1200" dirty="0">
              <a:solidFill>
                <a:prstClr val="white"/>
              </a:solidFill>
              <a:latin typeface="Century Gothic"/>
              <a:ea typeface="+mn-ea"/>
              <a:cs typeface="Century Gothic"/>
            </a:endParaRPr>
          </a:p>
          <a:p>
            <a:pPr marL="9525" marR="740093" defTabSz="342900">
              <a:lnSpc>
                <a:spcPct val="90000"/>
              </a:lnSpc>
              <a:buClrTx/>
            </a:pP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Training</a:t>
            </a:r>
            <a:r>
              <a:rPr sz="1500" b="1" i="1" kern="1200" spc="-8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RT-</a:t>
            </a:r>
            <a:r>
              <a:rPr sz="1500" b="1" i="1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310</a:t>
            </a:r>
            <a:r>
              <a:rPr sz="1500" b="1" i="1" kern="1200" spc="-11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b="1" i="1" kern="1200" spc="-8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Module: </a:t>
            </a:r>
            <a:r>
              <a:rPr sz="1350" u="sng" kern="1200" spc="-8" dirty="0">
                <a:solidFill>
                  <a:srgbClr val="57C1B9"/>
                </a:solidFill>
                <a:uFill>
                  <a:solidFill>
                    <a:srgbClr val="57C1B9"/>
                  </a:solidFill>
                </a:uFill>
                <a:latin typeface="Century Gothic"/>
                <a:ea typeface="+mn-ea"/>
                <a:cs typeface="Century Gothic"/>
                <a:hlinkClick r:id="rId5"/>
              </a:rPr>
              <a:t>https://360.articulate.com/review/content/382bff48-e7a3-490f-a6ff-</a:t>
            </a:r>
            <a:r>
              <a:rPr sz="1350" kern="1200" spc="-8" dirty="0">
                <a:solidFill>
                  <a:srgbClr val="57C1B9"/>
                </a:solidFill>
                <a:latin typeface="Century Gothic"/>
                <a:ea typeface="+mn-ea"/>
                <a:cs typeface="Century Gothic"/>
                <a:hlinkClick r:id="rId5"/>
              </a:rPr>
              <a:t> </a:t>
            </a:r>
            <a:r>
              <a:rPr sz="1350" u="sng" kern="1200" spc="-8" dirty="0">
                <a:solidFill>
                  <a:srgbClr val="57C1B9"/>
                </a:solidFill>
                <a:uFill>
                  <a:solidFill>
                    <a:srgbClr val="57C1B9"/>
                  </a:solidFill>
                </a:uFill>
                <a:latin typeface="Century Gothic"/>
                <a:ea typeface="+mn-ea"/>
                <a:cs typeface="Century Gothic"/>
                <a:hlinkClick r:id="rId5"/>
              </a:rPr>
              <a:t>97c925587565/review</a:t>
            </a:r>
            <a:endParaRPr sz="1350" kern="1200" dirty="0">
              <a:solidFill>
                <a:prstClr val="white"/>
              </a:solidFill>
              <a:latin typeface="Century Gothic"/>
              <a:ea typeface="+mn-ea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8730" y="4156513"/>
            <a:ext cx="3760471" cy="657071"/>
          </a:xfrm>
          <a:prstGeom prst="rect">
            <a:avLst/>
          </a:prstGeom>
        </p:spPr>
        <p:txBody>
          <a:bodyPr vert="horz" wrap="square" lIns="0" tIns="30956" rIns="0" bIns="0" rtlCol="0">
            <a:spAutoFit/>
          </a:bodyPr>
          <a:lstStyle/>
          <a:p>
            <a:pPr marL="9525" defTabSz="342900">
              <a:spcBef>
                <a:spcPts val="244"/>
              </a:spcBef>
              <a:buClrTx/>
            </a:pPr>
            <a:r>
              <a:rPr sz="1500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Michelle</a:t>
            </a:r>
            <a:r>
              <a:rPr sz="1500" kern="1200" spc="4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500" kern="1200" spc="-19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Cox</a:t>
            </a:r>
            <a:endParaRPr sz="1500" kern="1200" dirty="0">
              <a:solidFill>
                <a:prstClr val="white"/>
              </a:solidFill>
              <a:latin typeface="Century Gothic"/>
              <a:ea typeface="+mn-ea"/>
              <a:cs typeface="Century Gothic"/>
            </a:endParaRPr>
          </a:p>
          <a:p>
            <a:pPr marL="9525" defTabSz="342900">
              <a:spcBef>
                <a:spcPts val="150"/>
              </a:spcBef>
              <a:buClrTx/>
            </a:pPr>
            <a:r>
              <a:rPr sz="1350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USFS</a:t>
            </a:r>
            <a:r>
              <a:rPr sz="1350" kern="1200" spc="-8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350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R1</a:t>
            </a:r>
            <a:r>
              <a:rPr sz="1350" kern="1200" spc="-15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350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Invasive</a:t>
            </a:r>
            <a:r>
              <a:rPr sz="1350" kern="1200" spc="-53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sz="1350" kern="1200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Species</a:t>
            </a:r>
            <a:r>
              <a:rPr sz="1350" kern="1200" spc="-26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 </a:t>
            </a:r>
            <a:r>
              <a:rPr lang="en-US" sz="1350" kern="1200" spc="-8" dirty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Program Manager</a:t>
            </a:r>
            <a:endParaRPr sz="1350" kern="1200" dirty="0">
              <a:solidFill>
                <a:prstClr val="white"/>
              </a:solidFill>
              <a:latin typeface="Century Gothic"/>
              <a:ea typeface="+mn-ea"/>
              <a:cs typeface="Century Gothic"/>
            </a:endParaRPr>
          </a:p>
          <a:p>
            <a:pPr marL="9525" defTabSz="342900">
              <a:spcBef>
                <a:spcPts val="38"/>
              </a:spcBef>
              <a:buClrTx/>
            </a:pPr>
            <a:r>
              <a:rPr sz="1050" kern="1200" spc="-8" dirty="0">
                <a:solidFill>
                  <a:srgbClr val="FFFFFF"/>
                </a:solidFill>
                <a:latin typeface="Century Gothic"/>
                <a:ea typeface="+mn-ea"/>
                <a:cs typeface="Century Gothic"/>
                <a:hlinkClick r:id="rId6"/>
              </a:rPr>
              <a:t>Michelle.cox2@usda.gov</a:t>
            </a:r>
            <a:endParaRPr sz="1050" kern="1200" dirty="0">
              <a:solidFill>
                <a:prstClr val="white"/>
              </a:solidFill>
              <a:latin typeface="Century Gothic"/>
              <a:ea typeface="+mn-ea"/>
              <a:cs typeface="Century Gothic"/>
            </a:endParaRP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315</Words>
  <Application>Microsoft Office PowerPoint</Application>
  <PresentationFormat>On-screen Show (16:9)</PresentationFormat>
  <Paragraphs>61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Wingdings 3</vt:lpstr>
      <vt:lpstr>Century Gothic</vt:lpstr>
      <vt:lpstr>Calibri</vt:lpstr>
      <vt:lpstr>Raleway</vt:lpstr>
      <vt:lpstr>Arial</vt:lpstr>
      <vt:lpstr>Simple Light</vt:lpstr>
      <vt:lpstr>Ion</vt:lpstr>
      <vt:lpstr>Free-to-Use Waterless Infrastructure</vt:lpstr>
      <vt:lpstr>Invasive Species Prevention Models </vt:lpstr>
      <vt:lpstr>Region 1 Pilot: CD3 Systems Locations </vt:lpstr>
      <vt:lpstr>Boat Access  Placement</vt:lpstr>
      <vt:lpstr>2024 CD3 Tool Use Data (Georgetown, Priest &amp; Swan)   </vt:lpstr>
      <vt:lpstr>2024 CD3 Tool Tables (Georgetown &amp; Priest)   </vt:lpstr>
      <vt:lpstr>Hot Water Dip Tank</vt:lpstr>
      <vt:lpstr>PowerPoint Presentation</vt:lpstr>
      <vt:lpstr>Guide to Preventing Aquatic Invasive Species Transport by Wildland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Cox, Michelle - FS, MT</cp:lastModifiedBy>
  <cp:revision>3</cp:revision>
  <cp:lastPrinted>2024-12-09T20:59:12Z</cp:lastPrinted>
  <dcterms:modified xsi:type="dcterms:W3CDTF">2024-12-09T23:02:05Z</dcterms:modified>
</cp:coreProperties>
</file>