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79" r:id="rId3"/>
    <p:sldId id="1513" r:id="rId4"/>
    <p:sldId id="1497" r:id="rId5"/>
    <p:sldId id="259" r:id="rId6"/>
    <p:sldId id="257" r:id="rId7"/>
    <p:sldId id="271" r:id="rId8"/>
    <p:sldId id="273" r:id="rId9"/>
    <p:sldId id="281" r:id="rId10"/>
    <p:sldId id="276" r:id="rId11"/>
    <p:sldId id="1511" r:id="rId12"/>
    <p:sldId id="1512" r:id="rId13"/>
    <p:sldId id="1491" r:id="rId14"/>
    <p:sldId id="289" r:id="rId15"/>
    <p:sldId id="1514" r:id="rId16"/>
    <p:sldId id="1495" r:id="rId17"/>
    <p:sldId id="296"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INOvm69ZegVuZ+VCvks2/Nn8h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9" autoAdjust="0"/>
  </p:normalViewPr>
  <p:slideViewPr>
    <p:cSldViewPr snapToGrid="0">
      <p:cViewPr varScale="1">
        <p:scale>
          <a:sx n="76" d="100"/>
          <a:sy n="76" d="100"/>
        </p:scale>
        <p:origin x="84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ableStyles" Target="tableStyles.xml"/><Relationship Id="rId3" Type="http://schemas.openxmlformats.org/officeDocument/2006/relationships/slide" Target="slides/slide2.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548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a0757ad6e6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a0757ad6e6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endParaRPr/>
          </a:p>
        </p:txBody>
      </p:sp>
    </p:spTree>
    <p:extLst>
      <p:ext uri="{BB962C8B-B14F-4D97-AF65-F5344CB8AC3E}">
        <p14:creationId xmlns:p14="http://schemas.microsoft.com/office/powerpoint/2010/main" val="320501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0" name="Google Shape;1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879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Standards can increase confidence in DNA monitoring data, which makes them more useful in decision-making and management contexts. It also provides a means to defend those data, and the decisions based on them, against challenges, which is critical for usage in regulatory settings. But beyond this standards also facilitate entry into the field by providing clearly accepted methods for new users to adopt and to facilitate training of new practitioners. They also spur private investment, providing potential service providers with license to operate and potential customers with reason to trust them. This is key to broadening the user base and opening up new markets. </a:t>
            </a:r>
          </a:p>
          <a:p>
            <a:pPr marL="0" indent="0">
              <a:buNone/>
            </a:pPr>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16</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There is an effort led by a relatively new group, the International eDNA Standardization Task Force (</a:t>
            </a:r>
            <a:r>
              <a:rPr lang="en-US" dirty="0" err="1"/>
              <a:t>iESTF</a:t>
            </a:r>
            <a:r>
              <a:rPr lang="en-US" dirty="0"/>
              <a:t>), which was established to leverage resources across the eDNA community of practice to develop international standards for DNA monitoring. The major practical output of this group has been establishment of a new working group of the International Organization for Standardization, which is tasked with developing formal, international standards for sampling, capture, and preservation of eDNA from aquatic samples. This is a screen shot from the ISO webpage referencing this effort, which currently doesn’t say much more than “under development.”</a:t>
            </a:r>
          </a:p>
        </p:txBody>
      </p:sp>
      <p:sp>
        <p:nvSpPr>
          <p:cNvPr id="4" name="Slide Number Placeholder 3"/>
          <p:cNvSpPr>
            <a:spLocks noGrp="1"/>
          </p:cNvSpPr>
          <p:nvPr>
            <p:ph type="sldNum" sz="quarter" idx="5"/>
          </p:nvPr>
        </p:nvSpPr>
        <p:spPr/>
        <p:txBody>
          <a:bodyPr/>
          <a:lstStyle/>
          <a:p>
            <a:fld id="{99EDED1C-4656-4CF8-AD34-DC4A65BB3913}" type="slidenum">
              <a:rPr lang="en-US" smtClean="0"/>
              <a:t>17</a:t>
            </a:fld>
            <a:endParaRPr lang="en-US" dirty="0"/>
          </a:p>
        </p:txBody>
      </p:sp>
    </p:spTree>
    <p:extLst>
      <p:ext uri="{BB962C8B-B14F-4D97-AF65-F5344CB8AC3E}">
        <p14:creationId xmlns:p14="http://schemas.microsoft.com/office/powerpoint/2010/main" val="236419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211138" y="387350"/>
            <a:ext cx="7445376"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702310" y="4732126"/>
            <a:ext cx="5618479" cy="3878790"/>
          </a:xfrm>
          <a:prstGeom prst="rect">
            <a:avLst/>
          </a:prstGeom>
          <a:noFill/>
          <a:ln>
            <a:noFill/>
          </a:ln>
        </p:spPr>
        <p:txBody>
          <a:bodyPr spcFirstLastPara="1" wrap="square" lIns="93300" tIns="93300" rIns="93300" bIns="93300" anchor="t" anchorCtr="0">
            <a:noAutofit/>
          </a:bodyPr>
          <a:lstStyle/>
          <a:p>
            <a:pPr marL="0" marR="0" lvl="0" indent="0" algn="l" rtl="0">
              <a:spcBef>
                <a:spcPts val="0"/>
              </a:spcBef>
              <a:spcAft>
                <a:spcPts val="0"/>
              </a:spcAft>
              <a:buClr>
                <a:srgbClr val="000000"/>
              </a:buClr>
              <a:buSzPts val="450"/>
              <a:buFont typeface="Arial"/>
              <a:buNone/>
            </a:pPr>
            <a:endParaRPr sz="1800" b="0" i="0" u="none" strike="noStrike" cap="none" dirty="0">
              <a:solidFill>
                <a:srgbClr val="000000"/>
              </a:solidFill>
              <a:latin typeface="Arial Narrow"/>
              <a:ea typeface="Arial Narrow"/>
              <a:cs typeface="Arial Narrow"/>
              <a:sym typeface="Arial Narrow"/>
            </a:endParaRPr>
          </a:p>
        </p:txBody>
      </p:sp>
      <p:sp>
        <p:nvSpPr>
          <p:cNvPr id="124" name="Google Shape;124;p2:notes"/>
          <p:cNvSpPr txBox="1">
            <a:spLocks noGrp="1"/>
          </p:cNvSpPr>
          <p:nvPr>
            <p:ph type="sldNum" idx="12"/>
          </p:nvPr>
        </p:nvSpPr>
        <p:spPr>
          <a:xfrm>
            <a:off x="3978130" y="8842028"/>
            <a:ext cx="3043340" cy="465454"/>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300"/>
              <a:buFont typeface="Arial Narrow"/>
              <a:buNone/>
            </a:pPr>
            <a:fld id="{00000000-1234-1234-1234-123412341234}" type="slidenum">
              <a:rPr lang="en-US" sz="1200" b="0" i="0" u="none" strike="noStrike" cap="none">
                <a:solidFill>
                  <a:srgbClr val="000000"/>
                </a:solidFill>
                <a:latin typeface="Arial Narrow"/>
                <a:ea typeface="Arial Narrow"/>
                <a:cs typeface="Arial Narrow"/>
                <a:sym typeface="Arial Narrow"/>
              </a:rPr>
              <a:t>2</a:t>
            </a:fld>
            <a:endParaRPr sz="1200" b="0" i="0" u="none" strike="noStrike" cap="none">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267359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e0a341614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spcBef>
                <a:spcPts val="0"/>
              </a:spcBef>
              <a:spcAft>
                <a:spcPts val="800"/>
              </a:spcAft>
              <a:buFont typeface="+mj-l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importance of biodiversity to ecosystem services is reflected in a growing national demand for biodiversity data.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Scientists and managers are increasingly asked for biodiversity data to inform energy development, nature-based climate solutions, the National Nature Assessment, and initiatives like America the Beautiful, National Nature Capital, and strategies focused on the bioeconomy and climate.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All require data on what species and habitats are where, what they are doing, and how they might adapt, move, or degrade in the face of significant environmental change.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need for credible, actionable, and interoperable biodiversity data is urgent given the intertwined challenges of biodiversity loss, social equity, and climate change.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09" name="Google Shape;109;g2e0a34161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a0757ad6e6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a0757ad6e6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f57ffc0da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A4595"/>
              </a:buClr>
              <a:buSzPts val="2900"/>
              <a:buFont typeface="Arial"/>
              <a:buNone/>
            </a:pPr>
            <a:r>
              <a:rPr lang="en" sz="1600" i="1">
                <a:solidFill>
                  <a:srgbClr val="0B5394"/>
                </a:solidFill>
                <a:latin typeface="Calibri"/>
                <a:ea typeface="Calibri"/>
                <a:cs typeface="Calibri"/>
                <a:sym typeface="Calibri"/>
              </a:rPr>
              <a:t>Aquatic life includes marine, coastal, estuaries, lakes, rivers, streams</a:t>
            </a:r>
            <a:endParaRPr sz="1600" i="1">
              <a:solidFill>
                <a:srgbClr val="0B5394"/>
              </a:solidFill>
              <a:latin typeface="Calibri"/>
              <a:ea typeface="Calibri"/>
              <a:cs typeface="Calibri"/>
              <a:sym typeface="Calibri"/>
            </a:endParaRPr>
          </a:p>
          <a:p>
            <a:pPr marL="0" lvl="0" indent="0" algn="l" rtl="0">
              <a:spcBef>
                <a:spcPts val="0"/>
              </a:spcBef>
              <a:spcAft>
                <a:spcPts val="0"/>
              </a:spcAft>
              <a:buNone/>
            </a:pPr>
            <a:endParaRPr/>
          </a:p>
        </p:txBody>
      </p:sp>
      <p:sp>
        <p:nvSpPr>
          <p:cNvPr id="167" name="Google Shape;167;g2f57ffc0da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e0a3416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2e0a341614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4234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N=19 hub members</a:t>
            </a:r>
          </a:p>
          <a:p>
            <a:pPr marL="0" lvl="0" indent="0" algn="l" rtl="0">
              <a:lnSpc>
                <a:spcPct val="100000"/>
              </a:lnSpc>
              <a:spcBef>
                <a:spcPts val="0"/>
              </a:spcBef>
              <a:spcAft>
                <a:spcPts val="0"/>
              </a:spcAft>
              <a:buSzPts val="1100"/>
              <a:buNone/>
            </a:pPr>
            <a:r>
              <a:rPr lang="en-US" dirty="0"/>
              <a:t>  Need:</a:t>
            </a:r>
          </a:p>
          <a:p>
            <a:pPr marL="76200" lvl="0" indent="0" algn="l" rtl="0">
              <a:lnSpc>
                <a:spcPct val="100000"/>
              </a:lnSpc>
              <a:spcBef>
                <a:spcPts val="1200"/>
              </a:spcBef>
              <a:spcAft>
                <a:spcPts val="0"/>
              </a:spcAft>
              <a:buClr>
                <a:srgbClr val="0B5394"/>
              </a:buClr>
              <a:buSzPts val="2400"/>
              <a:buNone/>
            </a:pPr>
            <a:r>
              <a:rPr lang="en-US" sz="1100" dirty="0">
                <a:solidFill>
                  <a:srgbClr val="0B5394"/>
                </a:solidFill>
              </a:rPr>
              <a:t>Although the demand is broad, eDNA expertise is localized. Therefore,</a:t>
            </a:r>
          </a:p>
          <a:p>
            <a:pPr marL="457200" lvl="0" indent="-412750" algn="l" rtl="0">
              <a:lnSpc>
                <a:spcPct val="100000"/>
              </a:lnSpc>
              <a:spcBef>
                <a:spcPts val="1000"/>
              </a:spcBef>
              <a:spcAft>
                <a:spcPts val="0"/>
              </a:spcAft>
              <a:buClr>
                <a:srgbClr val="0B5394"/>
              </a:buClr>
              <a:buSzPts val="2900"/>
              <a:buFont typeface="Calibri"/>
              <a:buChar char="•"/>
            </a:pPr>
            <a:r>
              <a:rPr lang="en-US" sz="1100" dirty="0">
                <a:solidFill>
                  <a:srgbClr val="0B5394"/>
                </a:solidFill>
              </a:rPr>
              <a:t>National coordination is critical to the production of reliable, credible, and interoperable data.</a:t>
            </a:r>
          </a:p>
          <a:p>
            <a:pPr marL="457200" lvl="0" indent="-412750" algn="l" rtl="0">
              <a:lnSpc>
                <a:spcPct val="100000"/>
              </a:lnSpc>
              <a:spcBef>
                <a:spcPts val="1000"/>
              </a:spcBef>
              <a:spcAft>
                <a:spcPts val="0"/>
              </a:spcAft>
              <a:buClr>
                <a:srgbClr val="0B5394"/>
              </a:buClr>
              <a:buSzPts val="2900"/>
              <a:buFont typeface="Calibri"/>
              <a:buChar char="•"/>
            </a:pPr>
            <a:r>
              <a:rPr lang="en-US" sz="1100" dirty="0">
                <a:solidFill>
                  <a:srgbClr val="0B5394"/>
                </a:solidFill>
              </a:rPr>
              <a:t>Shared communication and technical expertise is needed to ensure data collection and interpretation that engender public trust.</a:t>
            </a:r>
          </a:p>
          <a:p>
            <a:pPr marL="457200" lvl="0" indent="-412750" algn="l" rtl="0">
              <a:lnSpc>
                <a:spcPct val="100000"/>
              </a:lnSpc>
              <a:spcBef>
                <a:spcPts val="1000"/>
              </a:spcBef>
              <a:spcAft>
                <a:spcPts val="0"/>
              </a:spcAft>
              <a:buClr>
                <a:srgbClr val="0B5394"/>
              </a:buClr>
              <a:buSzPts val="2900"/>
              <a:buFont typeface="Calibri"/>
              <a:buChar char="•"/>
            </a:pPr>
            <a:r>
              <a:rPr lang="en-US" sz="1100" dirty="0">
                <a:solidFill>
                  <a:srgbClr val="0B5394"/>
                </a:solidFill>
              </a:rPr>
              <a:t>Harmonized and trusted analytics are needed to help clarify opportunities for investors and serve as a stimulant for public-private partnerships</a:t>
            </a:r>
          </a:p>
          <a:p>
            <a:pPr marL="457200" lvl="0" indent="-412750" algn="l" rtl="0">
              <a:lnSpc>
                <a:spcPct val="100000"/>
              </a:lnSpc>
              <a:spcBef>
                <a:spcPts val="1000"/>
              </a:spcBef>
              <a:spcAft>
                <a:spcPts val="0"/>
              </a:spcAft>
              <a:buClr>
                <a:srgbClr val="0B5394"/>
              </a:buClr>
              <a:buSzPts val="2900"/>
              <a:buFont typeface="Calibri"/>
              <a:buChar char="•"/>
            </a:pPr>
            <a:r>
              <a:rPr lang="en-US" sz="1100" dirty="0">
                <a:solidFill>
                  <a:srgbClr val="0B5394"/>
                </a:solidFill>
              </a:rPr>
              <a:t>A federal role can help accelerate eDNA research and development, encouraging partnerships, and foster job creation in a growing industry of related goods and services.</a:t>
            </a:r>
          </a:p>
          <a:p>
            <a:pPr marL="0" lvl="0" indent="0" algn="l" rtl="0">
              <a:lnSpc>
                <a:spcPct val="100000"/>
              </a:lnSpc>
              <a:spcBef>
                <a:spcPts val="0"/>
              </a:spcBef>
              <a:spcAft>
                <a:spcPts val="0"/>
              </a:spcAft>
              <a:buSzPts val="1100"/>
              <a:buNone/>
            </a:pPr>
            <a:endParaRPr dirty="0"/>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426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626be892fc_3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RFI closed in December 2023. 27 </a:t>
            </a:r>
            <a:r>
              <a:rPr lang="en-US" dirty="0" err="1"/>
              <a:t>submisssions</a:t>
            </a:r>
            <a:r>
              <a:rPr lang="en-US" dirty="0"/>
              <a:t> </a:t>
            </a:r>
            <a:endParaRPr dirty="0"/>
          </a:p>
        </p:txBody>
      </p:sp>
      <p:sp>
        <p:nvSpPr>
          <p:cNvPr id="292" name="Google Shape;292;g2626be892fc_3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926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focus of Goal 2 is to Build the Human Capacity, the Technical Infrastructure and the Research Enterprise needed to employ eDNA Applications at All Scales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There are 3 Objectives within this second Goal: </a:t>
            </a:r>
          </a:p>
          <a:p>
            <a:pPr marL="0" lvl="0" indent="0" algn="l" rtl="0">
              <a:lnSpc>
                <a:spcPct val="100000"/>
              </a:lnSpc>
              <a:spcBef>
                <a:spcPts val="0"/>
              </a:spcBef>
              <a:spcAft>
                <a:spcPts val="0"/>
              </a:spcAft>
              <a:buSzPts val="1100"/>
              <a:buNone/>
            </a:pPr>
            <a:endParaRPr lang="en-US" dirty="0"/>
          </a:p>
          <a:p>
            <a:pPr marL="914400" lvl="2" indent="-449263" algn="l" rtl="0">
              <a:lnSpc>
                <a:spcPct val="100000"/>
              </a:lnSpc>
              <a:spcBef>
                <a:spcPts val="600"/>
              </a:spcBef>
              <a:spcAft>
                <a:spcPts val="1200"/>
              </a:spcAft>
              <a:buClr>
                <a:srgbClr val="0B5394"/>
              </a:buClr>
              <a:buSzPts val="1800"/>
              <a:buFont typeface="Calibri"/>
              <a:buChar char="•"/>
            </a:pPr>
            <a:r>
              <a:rPr lang="en-US" sz="1100" dirty="0">
                <a:solidFill>
                  <a:srgbClr val="003182"/>
                </a:solidFill>
              </a:rPr>
              <a:t>Build the Human Capacity via Education and Training </a:t>
            </a:r>
          </a:p>
          <a:p>
            <a:pPr marL="914400" lvl="2" indent="-449263" algn="l" rtl="0">
              <a:lnSpc>
                <a:spcPct val="100000"/>
              </a:lnSpc>
              <a:spcBef>
                <a:spcPts val="600"/>
              </a:spcBef>
              <a:spcAft>
                <a:spcPts val="1200"/>
              </a:spcAft>
              <a:buClr>
                <a:srgbClr val="0B5394"/>
              </a:buClr>
              <a:buSzPts val="1800"/>
              <a:buFont typeface="Calibri"/>
              <a:buChar char="•"/>
            </a:pPr>
            <a:r>
              <a:rPr lang="en-US" sz="1100" dirty="0">
                <a:solidFill>
                  <a:srgbClr val="003182"/>
                </a:solidFill>
              </a:rPr>
              <a:t>Enhance our existing Infrastructure to Meet the Technical Demands</a:t>
            </a:r>
          </a:p>
          <a:p>
            <a:pPr marL="914400" lvl="2" indent="-449263" algn="l" rtl="0">
              <a:lnSpc>
                <a:spcPct val="100000"/>
              </a:lnSpc>
              <a:spcBef>
                <a:spcPts val="600"/>
              </a:spcBef>
              <a:spcAft>
                <a:spcPts val="1200"/>
              </a:spcAft>
              <a:buClr>
                <a:srgbClr val="0B5394"/>
              </a:buClr>
              <a:buSzPts val="1800"/>
              <a:buFont typeface="Calibri"/>
              <a:buChar char="•"/>
            </a:pPr>
            <a:r>
              <a:rPr lang="en-US" sz="1100" dirty="0">
                <a:solidFill>
                  <a:srgbClr val="003182"/>
                </a:solidFill>
              </a:rPr>
              <a:t>and</a:t>
            </a:r>
          </a:p>
          <a:p>
            <a:pPr marL="914400" lvl="2" indent="-449263" algn="l" rtl="0">
              <a:lnSpc>
                <a:spcPct val="100000"/>
              </a:lnSpc>
              <a:spcBef>
                <a:spcPts val="600"/>
              </a:spcBef>
              <a:spcAft>
                <a:spcPts val="1200"/>
              </a:spcAft>
              <a:buClr>
                <a:srgbClr val="0B5394"/>
              </a:buClr>
              <a:buSzPts val="1800"/>
              <a:buFont typeface="Calibri"/>
              <a:buChar char="•"/>
            </a:pPr>
            <a:r>
              <a:rPr lang="en-US" sz="1100" dirty="0">
                <a:solidFill>
                  <a:srgbClr val="003182"/>
                </a:solidFill>
              </a:rPr>
              <a:t>Support Continued Research and Development to Address Priority Science and Technology Needs</a:t>
            </a:r>
            <a:endParaRPr lang="en-US" dirty="0"/>
          </a:p>
          <a:p>
            <a:pPr marL="0" lvl="0" indent="0" algn="l" rtl="0">
              <a:lnSpc>
                <a:spcPct val="100000"/>
              </a:lnSpc>
              <a:spcBef>
                <a:spcPts val="0"/>
              </a:spcBef>
              <a:spcAft>
                <a:spcPts val="0"/>
              </a:spcAft>
              <a:buSzPts val="1100"/>
              <a:buNone/>
            </a:pPr>
            <a:endParaRPr dirty="0"/>
          </a:p>
        </p:txBody>
      </p:sp>
      <p:sp>
        <p:nvSpPr>
          <p:cNvPr id="180" name="Google Shape;1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322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65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sic" type="obj">
  <p:cSld name="Basic">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1003850" y="274638"/>
            <a:ext cx="9867199" cy="7922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3" name="Google Shape;63;p3"/>
          <p:cNvSpPr txBox="1">
            <a:spLocks noGrp="1"/>
          </p:cNvSpPr>
          <p:nvPr>
            <p:ph type="body" idx="1"/>
          </p:nvPr>
        </p:nvSpPr>
        <p:spPr>
          <a:xfrm>
            <a:off x="1003850" y="1219200"/>
            <a:ext cx="10578399" cy="4953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2402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58" r:id="rId7"/>
    <p:sldLayoutId id="2147483659" r:id="rId8"/>
    <p:sldLayoutId id="2147483661"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whitehouse.gov/wp-content/uploads/2024/06/NSTC_National-Aquatic-eDNA-Strategy.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592578" y="1536699"/>
            <a:ext cx="6122894" cy="154749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4800" b="1" dirty="0">
                <a:solidFill>
                  <a:srgbClr val="0B5394"/>
                </a:solidFill>
              </a:rPr>
              <a:t>United States National Aquatic eDNA Strategy</a:t>
            </a:r>
            <a:endParaRPr lang="en-US" sz="4800" dirty="0">
              <a:solidFill>
                <a:srgbClr val="0B5394"/>
              </a:solidFill>
            </a:endParaRPr>
          </a:p>
        </p:txBody>
      </p:sp>
      <p:sp>
        <p:nvSpPr>
          <p:cNvPr id="160" name="Google Shape;160;p1"/>
          <p:cNvSpPr txBox="1">
            <a:spLocks noGrp="1"/>
          </p:cNvSpPr>
          <p:nvPr>
            <p:ph type="subTitle" idx="1"/>
          </p:nvPr>
        </p:nvSpPr>
        <p:spPr>
          <a:xfrm>
            <a:off x="368300" y="3225800"/>
            <a:ext cx="6489700" cy="2971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1800" b="1" dirty="0">
                <a:latin typeface="Arial" panose="020B0604020202020204" pitchFamily="34" charset="0"/>
              </a:rPr>
              <a:t>Kelly D. Goodwin, NOAA</a:t>
            </a:r>
          </a:p>
          <a:p>
            <a:pPr marL="0" lvl="0" indent="0" algn="ctr" rtl="0">
              <a:lnSpc>
                <a:spcPct val="90000"/>
              </a:lnSpc>
              <a:spcBef>
                <a:spcPts val="0"/>
              </a:spcBef>
              <a:spcAft>
                <a:spcPts val="0"/>
              </a:spcAft>
              <a:buClr>
                <a:schemeClr val="dk1"/>
              </a:buClr>
              <a:buSzPts val="2400"/>
              <a:buNone/>
            </a:pPr>
            <a:r>
              <a:rPr lang="en-US" sz="1800" b="1" dirty="0">
                <a:latin typeface="Arial" panose="020B0604020202020204" pitchFamily="34" charset="0"/>
              </a:rPr>
              <a:t>Chris Meyer, Smithsonian</a:t>
            </a:r>
          </a:p>
          <a:p>
            <a:pPr marL="0" lvl="0" indent="0" algn="ctr" rtl="0">
              <a:lnSpc>
                <a:spcPct val="90000"/>
              </a:lnSpc>
              <a:spcBef>
                <a:spcPts val="0"/>
              </a:spcBef>
              <a:spcAft>
                <a:spcPts val="0"/>
              </a:spcAft>
              <a:buClr>
                <a:schemeClr val="dk1"/>
              </a:buClr>
              <a:buSzPts val="2400"/>
              <a:buNone/>
            </a:pPr>
            <a:r>
              <a:rPr lang="en-US" sz="1800" b="1" dirty="0">
                <a:latin typeface="Arial" panose="020B0604020202020204" pitchFamily="34" charset="0"/>
              </a:rPr>
              <a:t>Mike Weiss, ONR</a:t>
            </a:r>
          </a:p>
          <a:p>
            <a:pPr marL="0" lvl="0" indent="0" algn="ctr" rtl="0">
              <a:lnSpc>
                <a:spcPct val="90000"/>
              </a:lnSpc>
              <a:spcBef>
                <a:spcPts val="0"/>
              </a:spcBef>
              <a:spcAft>
                <a:spcPts val="0"/>
              </a:spcAft>
              <a:buClr>
                <a:schemeClr val="dk1"/>
              </a:buClr>
              <a:buSzPts val="2400"/>
              <a:buNone/>
            </a:pPr>
            <a:r>
              <a:rPr lang="en-US" sz="1800" b="1" dirty="0">
                <a:latin typeface="Arial" panose="020B0604020202020204" pitchFamily="34" charset="0"/>
              </a:rPr>
              <a:t>and </a:t>
            </a:r>
          </a:p>
          <a:p>
            <a:pPr marL="0" indent="0">
              <a:spcBef>
                <a:spcPts val="0"/>
              </a:spcBef>
            </a:pPr>
            <a:r>
              <a:rPr lang="en-US" sz="1800" b="1" dirty="0">
                <a:latin typeface="Arial" panose="020B0604020202020204" pitchFamily="34" charset="0"/>
              </a:rPr>
              <a:t>the eDNA Task Team</a:t>
            </a:r>
          </a:p>
          <a:p>
            <a:pPr marL="0" indent="0">
              <a:spcBef>
                <a:spcPts val="0"/>
              </a:spcBef>
            </a:pPr>
            <a:r>
              <a:rPr lang="en-US" sz="1800" dirty="0">
                <a:solidFill>
                  <a:srgbClr val="0B5394"/>
                </a:solidFill>
              </a:rPr>
              <a:t> of the Subcommittee on Ocean Science and Technology (SOST) Biodiversity Interagency Working Group (IWG)</a:t>
            </a:r>
          </a:p>
          <a:p>
            <a:pPr marL="0" indent="0">
              <a:spcBef>
                <a:spcPts val="0"/>
              </a:spcBef>
            </a:pPr>
            <a:endParaRPr lang="en-US" sz="1800" dirty="0">
              <a:solidFill>
                <a:srgbClr val="0B5394"/>
              </a:solidFill>
            </a:endParaRPr>
          </a:p>
          <a:p>
            <a:pPr marL="0" lvl="0" indent="0" algn="ctr" rtl="0">
              <a:lnSpc>
                <a:spcPct val="90000"/>
              </a:lnSpc>
              <a:spcBef>
                <a:spcPts val="0"/>
              </a:spcBef>
              <a:spcAft>
                <a:spcPts val="0"/>
              </a:spcAft>
              <a:buClr>
                <a:schemeClr val="dk1"/>
              </a:buClr>
              <a:buSzPts val="2400"/>
              <a:buNone/>
            </a:pPr>
            <a:r>
              <a:rPr lang="en-US" sz="1800" b="1" dirty="0">
                <a:latin typeface="Arial" panose="020B0604020202020204" pitchFamily="34" charset="0"/>
              </a:rPr>
              <a:t> </a:t>
            </a:r>
          </a:p>
        </p:txBody>
      </p:sp>
      <p:sp>
        <p:nvSpPr>
          <p:cNvPr id="162" name="Google Shape;162;p1"/>
          <p:cNvSpPr txBox="1"/>
          <p:nvPr/>
        </p:nvSpPr>
        <p:spPr>
          <a:xfrm>
            <a:off x="10829700" y="3849525"/>
            <a:ext cx="1438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Photo Credit: Zach Gold</a:t>
            </a:r>
            <a:endParaRPr sz="1000" b="0" i="0" u="none" strike="noStrike" cap="none">
              <a:solidFill>
                <a:schemeClr val="lt1"/>
              </a:solidFill>
              <a:latin typeface="Arial"/>
              <a:ea typeface="Arial"/>
              <a:cs typeface="Arial"/>
              <a:sym typeface="Arial"/>
            </a:endParaRPr>
          </a:p>
        </p:txBody>
      </p:sp>
      <p:pic>
        <p:nvPicPr>
          <p:cNvPr id="9" name="Picture 8" descr="A school of fish swimming in the ocean&#10;&#10;Description automatically generated with low confidence">
            <a:extLst>
              <a:ext uri="{FF2B5EF4-FFF2-40B4-BE49-F238E27FC236}">
                <a16:creationId xmlns:a16="http://schemas.microsoft.com/office/drawing/2014/main" id="{986B9C69-305F-81B3-B737-1422ED623D28}"/>
              </a:ext>
            </a:extLst>
          </p:cNvPr>
          <p:cNvPicPr>
            <a:picLocks noChangeAspect="1"/>
          </p:cNvPicPr>
          <p:nvPr/>
        </p:nvPicPr>
        <p:blipFill rotWithShape="1">
          <a:blip r:embed="rId3"/>
          <a:srcRect l="14441" r="15062"/>
          <a:stretch/>
        </p:blipFill>
        <p:spPr>
          <a:xfrm>
            <a:off x="7357294" y="0"/>
            <a:ext cx="4834706" cy="6857990"/>
          </a:xfrm>
          <a:prstGeom prst="rect">
            <a:avLst/>
          </a:prstGeom>
        </p:spPr>
      </p:pic>
      <p:sp>
        <p:nvSpPr>
          <p:cNvPr id="12" name="TextBox 11">
            <a:extLst>
              <a:ext uri="{FF2B5EF4-FFF2-40B4-BE49-F238E27FC236}">
                <a16:creationId xmlns:a16="http://schemas.microsoft.com/office/drawing/2014/main" id="{AB371774-6697-CF5E-2E81-90B96020B257}"/>
              </a:ext>
            </a:extLst>
          </p:cNvPr>
          <p:cNvSpPr txBox="1"/>
          <p:nvPr/>
        </p:nvSpPr>
        <p:spPr>
          <a:xfrm>
            <a:off x="9003145" y="5983069"/>
            <a:ext cx="3169308" cy="861774"/>
          </a:xfrm>
          <a:prstGeom prst="rect">
            <a:avLst/>
          </a:prstGeom>
          <a:noFill/>
        </p:spPr>
        <p:txBody>
          <a:bodyPr wrap="square" rtlCol="0">
            <a:spAutoFit/>
          </a:bodyPr>
          <a:lstStyle/>
          <a:p>
            <a:pPr algn="r"/>
            <a:r>
              <a:rPr kumimoji="0" lang="en-US" sz="1400" b="0" i="0" u="none" strike="noStrike" kern="0" cap="none" spc="0" normalizeH="0" baseline="0" noProof="0" dirty="0">
                <a:ln>
                  <a:noFill/>
                </a:ln>
                <a:solidFill>
                  <a:schemeClr val="bg1"/>
                </a:solidFill>
                <a:effectLst/>
                <a:uLnTx/>
                <a:uFillTx/>
                <a:latin typeface="Tw Cen MT" panose="020B0602020104020603"/>
                <a:cs typeface="Arial"/>
                <a:sym typeface="Arial"/>
              </a:rPr>
              <a:t>Image credit: </a:t>
            </a:r>
            <a:r>
              <a:rPr lang="en-US" sz="2400" dirty="0">
                <a:solidFill>
                  <a:schemeClr val="bg1"/>
                </a:solidFill>
                <a:latin typeface="Tw Cen MT" panose="020B0602020104020603"/>
              </a:rPr>
              <a:t>John Darling</a:t>
            </a:r>
            <a:r>
              <a:rPr kumimoji="0" lang="en-US" sz="1200" b="0" i="0" u="none" strike="noStrike" kern="0" cap="none" spc="0" normalizeH="0" baseline="30000" noProof="0" dirty="0">
                <a:ln>
                  <a:noFill/>
                </a:ln>
                <a:solidFill>
                  <a:schemeClr val="bg1"/>
                </a:solidFill>
                <a:effectLst/>
                <a:uLnTx/>
                <a:uFillTx/>
                <a:latin typeface="Tw Cen MT" panose="020B0602020104020603"/>
                <a:cs typeface="Arial"/>
                <a:sym typeface="Arial"/>
              </a:rPr>
              <a:t>*</a:t>
            </a:r>
            <a:endParaRPr lang="en-US" sz="1600" baseline="30000" dirty="0">
              <a:solidFill>
                <a:schemeClr val="bg1"/>
              </a:solidFill>
              <a:latin typeface="Tw Cen MT" panose="020B0602020104020603"/>
            </a:endParaRPr>
          </a:p>
          <a:p>
            <a:pPr algn="r"/>
            <a:r>
              <a:rPr lang="en-US" dirty="0">
                <a:solidFill>
                  <a:schemeClr val="bg1"/>
                </a:solidFill>
                <a:latin typeface="Tw Cen MT" panose="020B0602020104020603"/>
              </a:rPr>
              <a:t>U.S. Environmental Protection Agency</a:t>
            </a:r>
            <a:endParaRPr lang="en-US" sz="1200" dirty="0">
              <a:solidFill>
                <a:schemeClr val="bg1"/>
              </a:solidFill>
              <a:latin typeface="Tw Cen MT" panose="020B0602020104020603"/>
            </a:endParaRPr>
          </a:p>
          <a:p>
            <a:pPr algn="r"/>
            <a:r>
              <a:rPr lang="en-US" sz="1200" dirty="0">
                <a:solidFill>
                  <a:schemeClr val="bg1"/>
                </a:solidFill>
                <a:latin typeface="Tw Cen MT" panose="020B0602020104020603"/>
              </a:rPr>
              <a:t>*with help from Microsoft Image Creator</a:t>
            </a:r>
          </a:p>
        </p:txBody>
      </p:sp>
    </p:spTree>
  </p:cSld>
  <p:clrMapOvr>
    <a:masterClrMapping/>
  </p:clrMapOvr>
  <mc:AlternateContent xmlns:mc="http://schemas.openxmlformats.org/markup-compatibility/2006" xmlns:p14="http://schemas.microsoft.com/office/powerpoint/2010/main">
    <mc:Choice Requires="p14">
      <p:transition spd="slow" p14:dur="2000" advTm="23067"/>
    </mc:Choice>
    <mc:Fallback xmlns="">
      <p:transition spd="slow" advTm="230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5" name="Google Shape;185;p8"/>
          <p:cNvPicPr preferRelativeResize="0"/>
          <p:nvPr/>
        </p:nvPicPr>
        <p:blipFill rotWithShape="1">
          <a:blip r:embed="rId3">
            <a:alphaModFix/>
          </a:blip>
          <a:srcRect b="16451"/>
          <a:stretch/>
        </p:blipFill>
        <p:spPr>
          <a:xfrm>
            <a:off x="-137160" y="-1"/>
            <a:ext cx="1403694" cy="6858001"/>
          </a:xfrm>
          <a:prstGeom prst="rect">
            <a:avLst/>
          </a:prstGeom>
          <a:noFill/>
          <a:ln>
            <a:noFill/>
          </a:ln>
        </p:spPr>
      </p:pic>
      <p:pic>
        <p:nvPicPr>
          <p:cNvPr id="9" name="Picture 8">
            <a:extLst>
              <a:ext uri="{FF2B5EF4-FFF2-40B4-BE49-F238E27FC236}">
                <a16:creationId xmlns:a16="http://schemas.microsoft.com/office/drawing/2014/main" id="{1F656618-35F3-0471-6011-879E9D702B57}"/>
              </a:ext>
            </a:extLst>
          </p:cNvPr>
          <p:cNvPicPr>
            <a:picLocks noChangeAspect="1"/>
          </p:cNvPicPr>
          <p:nvPr/>
        </p:nvPicPr>
        <p:blipFill>
          <a:blip r:embed="rId4"/>
          <a:stretch>
            <a:fillRect/>
          </a:stretch>
        </p:blipFill>
        <p:spPr>
          <a:xfrm>
            <a:off x="1635737" y="778934"/>
            <a:ext cx="9781889" cy="5486400"/>
          </a:xfrm>
          <a:prstGeom prst="rect">
            <a:avLst/>
          </a:prstGeom>
        </p:spPr>
      </p:pic>
    </p:spTree>
    <p:extLst>
      <p:ext uri="{BB962C8B-B14F-4D97-AF65-F5344CB8AC3E}">
        <p14:creationId xmlns:p14="http://schemas.microsoft.com/office/powerpoint/2010/main" val="193536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0"/>
            <a:ext cx="1287926" cy="6858000"/>
          </a:xfrm>
          <a:prstGeom prst="rect">
            <a:avLst/>
          </a:prstGeom>
          <a:noFill/>
          <a:ln>
            <a:noFill/>
          </a:ln>
        </p:spPr>
      </p:pic>
      <p:pic>
        <p:nvPicPr>
          <p:cNvPr id="2" name="Google Shape;86;g2b30c138cc2_0_0">
            <a:extLst>
              <a:ext uri="{FF2B5EF4-FFF2-40B4-BE49-F238E27FC236}">
                <a16:creationId xmlns:a16="http://schemas.microsoft.com/office/drawing/2014/main" id="{F2F20714-BFC9-456B-A46E-D76AFEE463DE}"/>
              </a:ext>
            </a:extLst>
          </p:cNvPr>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1358" y="21019"/>
            <a:ext cx="1287926" cy="6836981"/>
          </a:xfrm>
          <a:prstGeom prst="rect">
            <a:avLst/>
          </a:prstGeom>
          <a:noFill/>
          <a:ln>
            <a:noFill/>
          </a:ln>
        </p:spPr>
      </p:pic>
      <p:pic>
        <p:nvPicPr>
          <p:cNvPr id="7" name="Picture 6">
            <a:extLst>
              <a:ext uri="{FF2B5EF4-FFF2-40B4-BE49-F238E27FC236}">
                <a16:creationId xmlns:a16="http://schemas.microsoft.com/office/drawing/2014/main" id="{E6FD0A83-49E3-0B18-B050-067E3C0A1F00}"/>
              </a:ext>
            </a:extLst>
          </p:cNvPr>
          <p:cNvPicPr>
            <a:picLocks noChangeAspect="1"/>
          </p:cNvPicPr>
          <p:nvPr/>
        </p:nvPicPr>
        <p:blipFill>
          <a:blip r:embed="rId5"/>
          <a:stretch>
            <a:fillRect/>
          </a:stretch>
        </p:blipFill>
        <p:spPr>
          <a:xfrm>
            <a:off x="1555911" y="778934"/>
            <a:ext cx="10193918" cy="5486400"/>
          </a:xfrm>
          <a:prstGeom prst="rect">
            <a:avLst/>
          </a:prstGeom>
        </p:spPr>
      </p:pic>
    </p:spTree>
    <p:extLst>
      <p:ext uri="{BB962C8B-B14F-4D97-AF65-F5344CB8AC3E}">
        <p14:creationId xmlns:p14="http://schemas.microsoft.com/office/powerpoint/2010/main" val="424665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g2a0757ad6e6_5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87926" cy="6858000"/>
          </a:xfrm>
          <a:prstGeom prst="rect">
            <a:avLst/>
          </a:prstGeom>
          <a:noFill/>
          <a:ln>
            <a:noFill/>
          </a:ln>
        </p:spPr>
      </p:pic>
      <p:pic>
        <p:nvPicPr>
          <p:cNvPr id="6" name="Picture 5">
            <a:extLst>
              <a:ext uri="{FF2B5EF4-FFF2-40B4-BE49-F238E27FC236}">
                <a16:creationId xmlns:a16="http://schemas.microsoft.com/office/drawing/2014/main" id="{D14309DB-85EA-62C9-F494-0465E1DC4AC2}"/>
              </a:ext>
            </a:extLst>
          </p:cNvPr>
          <p:cNvPicPr>
            <a:picLocks noChangeAspect="1"/>
          </p:cNvPicPr>
          <p:nvPr/>
        </p:nvPicPr>
        <p:blipFill>
          <a:blip r:embed="rId4"/>
          <a:stretch>
            <a:fillRect/>
          </a:stretch>
        </p:blipFill>
        <p:spPr>
          <a:xfrm>
            <a:off x="1946227" y="832706"/>
            <a:ext cx="9190298" cy="5486400"/>
          </a:xfrm>
          <a:prstGeom prst="rect">
            <a:avLst/>
          </a:prstGeom>
        </p:spPr>
      </p:pic>
    </p:spTree>
    <p:extLst>
      <p:ext uri="{BB962C8B-B14F-4D97-AF65-F5344CB8AC3E}">
        <p14:creationId xmlns:p14="http://schemas.microsoft.com/office/powerpoint/2010/main" val="397363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688306ED-84D8-603E-B7A6-8288E4CB6308}"/>
              </a:ext>
            </a:extLst>
          </p:cNvPr>
          <p:cNvPicPr>
            <a:picLocks noChangeAspect="1"/>
          </p:cNvPicPr>
          <p:nvPr/>
        </p:nvPicPr>
        <p:blipFill>
          <a:blip r:embed="rId3"/>
          <a:srcRect l="14751" r="14751"/>
          <a:stretch/>
        </p:blipFill>
        <p:spPr>
          <a:xfrm>
            <a:off x="447268" y="0"/>
            <a:ext cx="4764954" cy="6759047"/>
          </a:xfrm>
          <a:prstGeom prst="rect">
            <a:avLst/>
          </a:prstGeom>
          <a:noFill/>
          <a:ln>
            <a:noFill/>
          </a:ln>
        </p:spPr>
      </p:pic>
      <p:sp>
        <p:nvSpPr>
          <p:cNvPr id="5" name="TextBox 4">
            <a:extLst>
              <a:ext uri="{FF2B5EF4-FFF2-40B4-BE49-F238E27FC236}">
                <a16:creationId xmlns:a16="http://schemas.microsoft.com/office/drawing/2014/main" id="{660B3681-CCCD-AF25-ADBB-8CCB9C6550D8}"/>
              </a:ext>
            </a:extLst>
          </p:cNvPr>
          <p:cNvSpPr txBox="1"/>
          <p:nvPr/>
        </p:nvSpPr>
        <p:spPr>
          <a:xfrm>
            <a:off x="5740397" y="1562234"/>
            <a:ext cx="6004335" cy="5293757"/>
          </a:xfrm>
          <a:prstGeom prst="rect">
            <a:avLst/>
          </a:prstGeom>
          <a:noFill/>
        </p:spPr>
        <p:txBody>
          <a:bodyPr wrap="square">
            <a:spAutoFit/>
          </a:bodyPr>
          <a:lstStyle/>
          <a:p>
            <a:pPr marL="114300" lvl="0" rtl="0">
              <a:lnSpc>
                <a:spcPct val="100000"/>
              </a:lnSpc>
              <a:spcBef>
                <a:spcPts val="0"/>
              </a:spcBef>
              <a:spcAft>
                <a:spcPts val="1200"/>
              </a:spcAft>
            </a:pPr>
            <a:r>
              <a:rPr lang="en-US" sz="2800" dirty="0">
                <a:solidFill>
                  <a:schemeClr val="tx1"/>
                </a:solidFill>
              </a:rPr>
              <a:t>Scaled activities and automated systems provide sufficient coverage and knowledge to</a:t>
            </a:r>
          </a:p>
          <a:p>
            <a:pPr marL="571500" lvl="0" indent="-457200" rtl="0">
              <a:lnSpc>
                <a:spcPct val="100000"/>
              </a:lnSpc>
              <a:spcBef>
                <a:spcPts val="0"/>
              </a:spcBef>
              <a:spcAft>
                <a:spcPts val="1200"/>
              </a:spcAft>
              <a:buFont typeface="Arial" panose="020B0604020202020204" pitchFamily="34" charset="0"/>
              <a:buChar char="•"/>
            </a:pPr>
            <a:r>
              <a:rPr lang="en-US" sz="2800" dirty="0">
                <a:solidFill>
                  <a:schemeClr val="tx1"/>
                </a:solidFill>
              </a:rPr>
              <a:t>establish robust metrics to inform the status of aquatic health across the nation</a:t>
            </a:r>
          </a:p>
          <a:p>
            <a:pPr marL="571500" lvl="0" indent="-457200" rtl="0">
              <a:lnSpc>
                <a:spcPct val="100000"/>
              </a:lnSpc>
              <a:spcBef>
                <a:spcPts val="0"/>
              </a:spcBef>
              <a:spcAft>
                <a:spcPts val="1200"/>
              </a:spcAft>
              <a:buFont typeface="Arial" panose="020B0604020202020204" pitchFamily="34" charset="0"/>
              <a:buChar char="•"/>
            </a:pPr>
            <a:r>
              <a:rPr lang="en-US" sz="2800" dirty="0">
                <a:solidFill>
                  <a:schemeClr val="tx1"/>
                </a:solidFill>
              </a:rPr>
              <a:t>allow agencies to better meet mission mandates</a:t>
            </a:r>
          </a:p>
          <a:p>
            <a:pPr marL="571500" lvl="0" indent="-457200" rtl="0">
              <a:lnSpc>
                <a:spcPct val="100000"/>
              </a:lnSpc>
              <a:spcBef>
                <a:spcPts val="0"/>
              </a:spcBef>
              <a:spcAft>
                <a:spcPts val="1200"/>
              </a:spcAft>
              <a:buFont typeface="Arial" panose="020B0604020202020204" pitchFamily="34" charset="0"/>
              <a:buChar char="•"/>
            </a:pPr>
            <a:r>
              <a:rPr lang="en-US" sz="2800" dirty="0">
                <a:solidFill>
                  <a:schemeClr val="tx1"/>
                </a:solidFill>
              </a:rPr>
              <a:t>increased protection and preservation of U.S. marine and freshwater ecosystems. </a:t>
            </a:r>
          </a:p>
        </p:txBody>
      </p:sp>
      <p:sp>
        <p:nvSpPr>
          <p:cNvPr id="8" name="Google Shape;182;p8">
            <a:extLst>
              <a:ext uri="{FF2B5EF4-FFF2-40B4-BE49-F238E27FC236}">
                <a16:creationId xmlns:a16="http://schemas.microsoft.com/office/drawing/2014/main" id="{69507522-6935-AE5D-7F38-082FAF602487}"/>
              </a:ext>
            </a:extLst>
          </p:cNvPr>
          <p:cNvSpPr txBox="1">
            <a:spLocks noGrp="1"/>
          </p:cNvSpPr>
          <p:nvPr>
            <p:ph type="title"/>
          </p:nvPr>
        </p:nvSpPr>
        <p:spPr>
          <a:xfrm>
            <a:off x="7450667" y="582955"/>
            <a:ext cx="2861733" cy="59917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b="1" i="1" dirty="0">
                <a:solidFill>
                  <a:srgbClr val="003182"/>
                </a:solidFill>
              </a:rPr>
              <a:t>Outcomes</a:t>
            </a:r>
            <a:endParaRPr i="1" dirty="0">
              <a:solidFill>
                <a:srgbClr val="003182"/>
              </a:solidFill>
            </a:endParaRPr>
          </a:p>
        </p:txBody>
      </p:sp>
      <p:sp>
        <p:nvSpPr>
          <p:cNvPr id="9" name="TextBox 8">
            <a:extLst>
              <a:ext uri="{FF2B5EF4-FFF2-40B4-BE49-F238E27FC236}">
                <a16:creationId xmlns:a16="http://schemas.microsoft.com/office/drawing/2014/main" id="{B0FDF7BD-5EF1-9F76-526D-6B00642234A6}"/>
              </a:ext>
            </a:extLst>
          </p:cNvPr>
          <p:cNvSpPr txBox="1"/>
          <p:nvPr/>
        </p:nvSpPr>
        <p:spPr>
          <a:xfrm>
            <a:off x="2042914" y="6112716"/>
            <a:ext cx="3169308" cy="646331"/>
          </a:xfrm>
          <a:prstGeom prst="rect">
            <a:avLst/>
          </a:prstGeom>
          <a:noFill/>
        </p:spPr>
        <p:txBody>
          <a:bodyPr wrap="square" rtlCol="0">
            <a:spAutoFit/>
          </a:bodyPr>
          <a:lstStyle/>
          <a:p>
            <a:pPr algn="r"/>
            <a:r>
              <a:rPr kumimoji="0" lang="en-US" sz="1200" b="0" i="0" u="none" strike="noStrike" kern="0" cap="none" spc="0" normalizeH="0" baseline="0" noProof="0" dirty="0">
                <a:ln>
                  <a:noFill/>
                </a:ln>
                <a:solidFill>
                  <a:schemeClr val="bg1"/>
                </a:solidFill>
                <a:effectLst/>
                <a:uLnTx/>
                <a:uFillTx/>
                <a:latin typeface="Tw Cen MT" panose="020B0602020104020603"/>
                <a:cs typeface="Arial"/>
                <a:sym typeface="Arial"/>
              </a:rPr>
              <a:t>Image credit: </a:t>
            </a:r>
            <a:r>
              <a:rPr lang="en-US" sz="1200" dirty="0">
                <a:solidFill>
                  <a:schemeClr val="bg1"/>
                </a:solidFill>
                <a:latin typeface="Tw Cen MT" panose="020B0602020104020603"/>
              </a:rPr>
              <a:t>John Darling</a:t>
            </a:r>
            <a:r>
              <a:rPr kumimoji="0" lang="en-US" sz="1200" b="0" i="0" u="none" strike="noStrike" kern="0" cap="none" spc="0" normalizeH="0" baseline="30000" noProof="0" dirty="0">
                <a:ln>
                  <a:noFill/>
                </a:ln>
                <a:solidFill>
                  <a:schemeClr val="bg1"/>
                </a:solidFill>
                <a:effectLst/>
                <a:uLnTx/>
                <a:uFillTx/>
                <a:latin typeface="Tw Cen MT" panose="020B0602020104020603"/>
                <a:cs typeface="Arial"/>
                <a:sym typeface="Arial"/>
              </a:rPr>
              <a:t>*</a:t>
            </a:r>
            <a:endParaRPr lang="en-US" sz="1200" baseline="30000" dirty="0">
              <a:solidFill>
                <a:schemeClr val="bg1"/>
              </a:solidFill>
              <a:latin typeface="Tw Cen MT" panose="020B0602020104020603"/>
            </a:endParaRPr>
          </a:p>
          <a:p>
            <a:pPr algn="r"/>
            <a:r>
              <a:rPr lang="en-US" sz="1200" dirty="0">
                <a:solidFill>
                  <a:schemeClr val="bg1"/>
                </a:solidFill>
                <a:latin typeface="Tw Cen MT" panose="020B0602020104020603"/>
              </a:rPr>
              <a:t>U.S. Environmental Protection Agency</a:t>
            </a:r>
          </a:p>
          <a:p>
            <a:pPr algn="r"/>
            <a:r>
              <a:rPr lang="en-US" sz="1200" dirty="0">
                <a:solidFill>
                  <a:schemeClr val="bg1"/>
                </a:solidFill>
                <a:latin typeface="Tw Cen MT" panose="020B0602020104020603"/>
              </a:rPr>
              <a:t>*with help from Microsoft Image Creator</a:t>
            </a:r>
          </a:p>
        </p:txBody>
      </p:sp>
    </p:spTree>
    <p:extLst>
      <p:ext uri="{BB962C8B-B14F-4D97-AF65-F5344CB8AC3E}">
        <p14:creationId xmlns:p14="http://schemas.microsoft.com/office/powerpoint/2010/main" val="52798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6;g2b30c138cc2_0_0">
            <a:extLst>
              <a:ext uri="{FF2B5EF4-FFF2-40B4-BE49-F238E27FC236}">
                <a16:creationId xmlns:a16="http://schemas.microsoft.com/office/drawing/2014/main" id="{F77C1857-2D9B-EF92-23F0-E166ADC95FE4}"/>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26602" y="1750912"/>
            <a:ext cx="11033996" cy="3721125"/>
          </a:xfrm>
          <a:prstGeom prst="rect">
            <a:avLst/>
          </a:prstGeom>
          <a:noFill/>
          <a:ln>
            <a:noFill/>
          </a:ln>
        </p:spPr>
      </p:pic>
      <p:sp>
        <p:nvSpPr>
          <p:cNvPr id="3" name="Google Shape;294;g2626be892fc_3_84">
            <a:extLst>
              <a:ext uri="{FF2B5EF4-FFF2-40B4-BE49-F238E27FC236}">
                <a16:creationId xmlns:a16="http://schemas.microsoft.com/office/drawing/2014/main" id="{D87F4035-8A61-C7DC-0452-271EBC4674EF}"/>
              </a:ext>
            </a:extLst>
          </p:cNvPr>
          <p:cNvSpPr txBox="1">
            <a:spLocks/>
          </p:cNvSpPr>
          <p:nvPr/>
        </p:nvSpPr>
        <p:spPr>
          <a:xfrm>
            <a:off x="379650" y="46325"/>
            <a:ext cx="5026048" cy="124459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000"/>
            </a:pPr>
            <a:r>
              <a:rPr lang="en-US" sz="3200" b="1" dirty="0">
                <a:solidFill>
                  <a:srgbClr val="0B5394"/>
                </a:solidFill>
              </a:rPr>
              <a:t>Thank you!</a:t>
            </a:r>
            <a:endParaRPr lang="en-US" sz="3600" dirty="0">
              <a:solidFill>
                <a:srgbClr val="0B5394"/>
              </a:solidFill>
            </a:endParaRPr>
          </a:p>
        </p:txBody>
      </p:sp>
    </p:spTree>
    <p:extLst>
      <p:ext uri="{BB962C8B-B14F-4D97-AF65-F5344CB8AC3E}">
        <p14:creationId xmlns:p14="http://schemas.microsoft.com/office/powerpoint/2010/main" val="157527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69B9-CBBF-4FB7-694C-4F33DCD1358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7B93A14-8B72-CA0E-EED1-BA09E65FFB4E}"/>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33263467-CF83-E299-19F9-89E7D6375FAC}"/>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01421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27C4-A9C2-4AC4-9DD3-88F63F48E83C}"/>
              </a:ext>
            </a:extLst>
          </p:cNvPr>
          <p:cNvPicPr>
            <a:picLocks noChangeAspect="1"/>
          </p:cNvPicPr>
          <p:nvPr/>
        </p:nvPicPr>
        <p:blipFill>
          <a:blip r:embed="rId3"/>
          <a:srcRect l="14751" r="14751"/>
          <a:stretch/>
        </p:blipFill>
        <p:spPr>
          <a:xfrm>
            <a:off x="20" y="10"/>
            <a:ext cx="4834706" cy="685799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5334723" y="1076826"/>
            <a:ext cx="6438591" cy="637673"/>
          </a:xfrm>
        </p:spPr>
        <p:txBody>
          <a:bodyPr>
            <a:noAutofit/>
          </a:bodyPr>
          <a:lstStyle/>
          <a:p>
            <a:pPr marL="0" marR="0">
              <a:lnSpc>
                <a:spcPct val="107000"/>
              </a:lnSpc>
              <a:spcBef>
                <a:spcPts val="1200"/>
              </a:spcBef>
              <a:spcAft>
                <a:spcPts val="0"/>
              </a:spcAft>
            </a:pPr>
            <a:r>
              <a:rPr lang="en-US" sz="32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Why do we need standards?</a:t>
            </a:r>
          </a:p>
        </p:txBody>
      </p:sp>
      <p:sp>
        <p:nvSpPr>
          <p:cNvPr id="4" name="TextBox 3">
            <a:extLst>
              <a:ext uri="{FF2B5EF4-FFF2-40B4-BE49-F238E27FC236}">
                <a16:creationId xmlns:a16="http://schemas.microsoft.com/office/drawing/2014/main" id="{081033A6-8CA6-5FB6-DB36-7971161C965A}"/>
              </a:ext>
            </a:extLst>
          </p:cNvPr>
          <p:cNvSpPr txBox="1"/>
          <p:nvPr/>
        </p:nvSpPr>
        <p:spPr>
          <a:xfrm>
            <a:off x="5334724" y="1903189"/>
            <a:ext cx="6438590" cy="3877985"/>
          </a:xfrm>
          <a:prstGeom prst="rect">
            <a:avLst/>
          </a:prstGeom>
          <a:noFill/>
        </p:spPr>
        <p:txBody>
          <a:bodyPr wrap="square" rtlCol="0">
            <a:spAutoFit/>
          </a:bodyPr>
          <a:lstStyle/>
          <a:p>
            <a:pPr algn="ctr">
              <a:spcAft>
                <a:spcPts val="600"/>
              </a:spcAft>
            </a:pPr>
            <a:endParaRPr lang="en-US" sz="2400" dirty="0"/>
          </a:p>
          <a:p>
            <a:pPr marL="342900" indent="-342900">
              <a:spcAft>
                <a:spcPts val="600"/>
              </a:spcAft>
              <a:buFont typeface="Wingdings" panose="05000000000000000000" pitchFamily="2" charset="2"/>
              <a:buChar char="Ø"/>
            </a:pPr>
            <a:r>
              <a:rPr lang="en-US" sz="2400" dirty="0"/>
              <a:t>Increase confidence in data and usefulness for resource managers</a:t>
            </a:r>
          </a:p>
          <a:p>
            <a:pPr marL="342900" indent="-342900">
              <a:spcAft>
                <a:spcPts val="600"/>
              </a:spcAft>
              <a:buFont typeface="Wingdings" panose="05000000000000000000" pitchFamily="2" charset="2"/>
              <a:buChar char="Ø"/>
            </a:pPr>
            <a:r>
              <a:rPr lang="en-US" sz="2400" dirty="0"/>
              <a:t>Provide defense against challenges to decisions based on eDNA data</a:t>
            </a:r>
          </a:p>
          <a:p>
            <a:pPr marL="342900" indent="-342900">
              <a:spcAft>
                <a:spcPts val="600"/>
              </a:spcAft>
              <a:buFont typeface="Wingdings" panose="05000000000000000000" pitchFamily="2" charset="2"/>
              <a:buChar char="Ø"/>
            </a:pPr>
            <a:r>
              <a:rPr lang="en-US" sz="2400" dirty="0"/>
              <a:t>Facilitate entry into the field</a:t>
            </a:r>
          </a:p>
          <a:p>
            <a:pPr marL="342900" indent="-342900">
              <a:spcAft>
                <a:spcPts val="600"/>
              </a:spcAft>
              <a:buFont typeface="Wingdings" panose="05000000000000000000" pitchFamily="2" charset="2"/>
              <a:buChar char="Ø"/>
            </a:pPr>
            <a:r>
              <a:rPr lang="en-US" sz="2400" dirty="0"/>
              <a:t>Improve training of new practitioners</a:t>
            </a:r>
          </a:p>
          <a:p>
            <a:pPr marL="342900" indent="-342900">
              <a:spcAft>
                <a:spcPts val="600"/>
              </a:spcAft>
              <a:buFont typeface="Wingdings" panose="05000000000000000000" pitchFamily="2" charset="2"/>
              <a:buChar char="Ø"/>
            </a:pPr>
            <a:r>
              <a:rPr lang="en-US" sz="2400" dirty="0"/>
              <a:t>Encourage private investment</a:t>
            </a:r>
          </a:p>
          <a:p>
            <a:pPr algn="ctr">
              <a:spcAft>
                <a:spcPts val="600"/>
              </a:spcAft>
            </a:pPr>
            <a:endParaRPr lang="en-US" sz="2400" dirty="0"/>
          </a:p>
        </p:txBody>
      </p:sp>
    </p:spTree>
    <p:extLst>
      <p:ext uri="{BB962C8B-B14F-4D97-AF65-F5344CB8AC3E}">
        <p14:creationId xmlns:p14="http://schemas.microsoft.com/office/powerpoint/2010/main" val="26420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D43266-3585-2BB4-84B4-BD6EADFD3BF7}"/>
              </a:ext>
            </a:extLst>
          </p:cNvPr>
          <p:cNvPicPr>
            <a:picLocks noChangeAspect="1"/>
          </p:cNvPicPr>
          <p:nvPr/>
        </p:nvPicPr>
        <p:blipFill>
          <a:blip r:embed="rId3"/>
          <a:stretch>
            <a:fillRect/>
          </a:stretch>
        </p:blipFill>
        <p:spPr>
          <a:xfrm>
            <a:off x="3112530" y="3574875"/>
            <a:ext cx="6159506" cy="2297481"/>
          </a:xfrm>
          <a:prstGeom prst="rect">
            <a:avLst/>
          </a:prstGeom>
        </p:spPr>
      </p:pic>
      <p:sp>
        <p:nvSpPr>
          <p:cNvPr id="3" name="TextBox 2">
            <a:extLst>
              <a:ext uri="{FF2B5EF4-FFF2-40B4-BE49-F238E27FC236}">
                <a16:creationId xmlns:a16="http://schemas.microsoft.com/office/drawing/2014/main" id="{1D581A67-5EF0-5ABE-28EE-06E24E658FF5}"/>
              </a:ext>
            </a:extLst>
          </p:cNvPr>
          <p:cNvSpPr txBox="1"/>
          <p:nvPr/>
        </p:nvSpPr>
        <p:spPr>
          <a:xfrm>
            <a:off x="2700177" y="513204"/>
            <a:ext cx="6984213" cy="707886"/>
          </a:xfrm>
          <a:prstGeom prst="rect">
            <a:avLst/>
          </a:prstGeom>
          <a:noFill/>
        </p:spPr>
        <p:txBody>
          <a:bodyPr wrap="square" rtlCol="0">
            <a:spAutoFit/>
          </a:bodyPr>
          <a:lstStyle/>
          <a:p>
            <a:pPr algn="ctr"/>
            <a:r>
              <a:rPr lang="en-US" sz="4000" dirty="0">
                <a:solidFill>
                  <a:schemeClr val="bg2">
                    <a:lumMod val="50000"/>
                  </a:schemeClr>
                </a:solidFill>
              </a:rPr>
              <a:t>Where are we headed?</a:t>
            </a:r>
          </a:p>
        </p:txBody>
      </p:sp>
      <p:grpSp>
        <p:nvGrpSpPr>
          <p:cNvPr id="5" name="Group 4">
            <a:extLst>
              <a:ext uri="{FF2B5EF4-FFF2-40B4-BE49-F238E27FC236}">
                <a16:creationId xmlns:a16="http://schemas.microsoft.com/office/drawing/2014/main" id="{DB3F386D-87C6-161B-F94B-C8E2B9761B73}"/>
              </a:ext>
            </a:extLst>
          </p:cNvPr>
          <p:cNvGrpSpPr/>
          <p:nvPr/>
        </p:nvGrpSpPr>
        <p:grpSpPr>
          <a:xfrm>
            <a:off x="2742408" y="1815050"/>
            <a:ext cx="6899751" cy="1077218"/>
            <a:chOff x="2565084" y="1835020"/>
            <a:chExt cx="6899751" cy="1077218"/>
          </a:xfrm>
        </p:grpSpPr>
        <p:pic>
          <p:nvPicPr>
            <p:cNvPr id="8" name="Picture 7">
              <a:extLst>
                <a:ext uri="{FF2B5EF4-FFF2-40B4-BE49-F238E27FC236}">
                  <a16:creationId xmlns:a16="http://schemas.microsoft.com/office/drawing/2014/main" id="{FEC5BC6B-07CF-A978-9B5C-E8A8BE106139}"/>
                </a:ext>
              </a:extLst>
            </p:cNvPr>
            <p:cNvPicPr>
              <a:picLocks noChangeAspect="1"/>
            </p:cNvPicPr>
            <p:nvPr/>
          </p:nvPicPr>
          <p:blipFill>
            <a:blip r:embed="rId4"/>
            <a:stretch>
              <a:fillRect/>
            </a:stretch>
          </p:blipFill>
          <p:spPr>
            <a:xfrm>
              <a:off x="2565084" y="1835020"/>
              <a:ext cx="2337010" cy="107721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3BE50232-58A3-3A6B-D4E0-121D02E71EAC}"/>
                </a:ext>
              </a:extLst>
            </p:cNvPr>
            <p:cNvSpPr txBox="1"/>
            <p:nvPr/>
          </p:nvSpPr>
          <p:spPr>
            <a:xfrm>
              <a:off x="4902094" y="1835020"/>
              <a:ext cx="4562741" cy="1077218"/>
            </a:xfrm>
            <a:prstGeom prst="rect">
              <a:avLst/>
            </a:prstGeom>
            <a:noFill/>
          </p:spPr>
          <p:txBody>
            <a:bodyPr wrap="square" rtlCol="0">
              <a:spAutoFit/>
            </a:bodyPr>
            <a:lstStyle/>
            <a:p>
              <a:r>
                <a:rPr lang="en-US" sz="3200" dirty="0">
                  <a:solidFill>
                    <a:schemeClr val="bg2">
                      <a:lumMod val="50000"/>
                    </a:schemeClr>
                  </a:solidFill>
                </a:rPr>
                <a:t>International eDNA Standardization Task Force</a:t>
              </a:r>
            </a:p>
          </p:txBody>
        </p:sp>
      </p:grpSp>
    </p:spTree>
    <p:extLst>
      <p:ext uri="{BB962C8B-B14F-4D97-AF65-F5344CB8AC3E}">
        <p14:creationId xmlns:p14="http://schemas.microsoft.com/office/powerpoint/2010/main" val="215660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itle 3">
            <a:extLst>
              <a:ext uri="{FF2B5EF4-FFF2-40B4-BE49-F238E27FC236}">
                <a16:creationId xmlns:a16="http://schemas.microsoft.com/office/drawing/2014/main" id="{F3B25391-4EEF-441A-1B99-1D9B42A321E3}"/>
              </a:ext>
            </a:extLst>
          </p:cNvPr>
          <p:cNvSpPr>
            <a:spLocks noGrp="1"/>
          </p:cNvSpPr>
          <p:nvPr>
            <p:ph type="title"/>
          </p:nvPr>
        </p:nvSpPr>
        <p:spPr>
          <a:xfrm>
            <a:off x="105394" y="184188"/>
            <a:ext cx="11807206" cy="612291"/>
          </a:xfrm>
        </p:spPr>
        <p:txBody>
          <a:bodyPr>
            <a:noAutofit/>
          </a:bodyPr>
          <a:lstStyle/>
          <a:p>
            <a:pPr marL="1435100" indent="-1435100"/>
            <a:r>
              <a:rPr lang="en-US" dirty="0"/>
              <a:t>eDNA: </a:t>
            </a:r>
            <a:r>
              <a:rPr lang="en-US" sz="2400" dirty="0"/>
              <a:t>a microbes-to-mammals approach to address demand for large-scale biodiversity monitoring</a:t>
            </a:r>
          </a:p>
        </p:txBody>
      </p:sp>
      <p:sp>
        <p:nvSpPr>
          <p:cNvPr id="37" name="Google Shape;219;g22e5463bd14_0_14">
            <a:extLst>
              <a:ext uri="{FF2B5EF4-FFF2-40B4-BE49-F238E27FC236}">
                <a16:creationId xmlns:a16="http://schemas.microsoft.com/office/drawing/2014/main" id="{BA8DB108-D71E-1FBC-A521-32D2FAC9CFD5}"/>
              </a:ext>
            </a:extLst>
          </p:cNvPr>
          <p:cNvSpPr txBox="1"/>
          <p:nvPr/>
        </p:nvSpPr>
        <p:spPr>
          <a:xfrm>
            <a:off x="8628558" y="2228686"/>
            <a:ext cx="3037389" cy="2400627"/>
          </a:xfrm>
          <a:prstGeom prst="rect">
            <a:avLst/>
          </a:prstGeom>
          <a:noFill/>
          <a:ln>
            <a:noFill/>
          </a:ln>
        </p:spPr>
        <p:txBody>
          <a:bodyPr spcFirstLastPara="1" wrap="square" lIns="91425" tIns="91425" rIns="91425" bIns="91425" anchor="t" anchorCtr="0">
            <a:spAutoFit/>
          </a:bodyPr>
          <a:lstStyle/>
          <a:p>
            <a:pPr marR="0" lvl="0" defTabSz="914400" eaLnBrk="1" fontAlgn="auto" latinLnBrk="0" hangingPunct="1">
              <a:spcBef>
                <a:spcPts val="0"/>
              </a:spcBef>
              <a:spcAft>
                <a:spcPts val="0"/>
              </a:spcAft>
              <a:buClrTx/>
              <a:buSzTx/>
              <a:buFontTx/>
              <a:buNone/>
              <a:tabLst/>
              <a:defRPr/>
            </a:pPr>
            <a:r>
              <a:rPr kumimoji="0" lang="en-US" sz="2400" b="1" i="0" u="none" strike="noStrike" kern="0" cap="none" spc="0" normalizeH="0" baseline="0" noProof="0" dirty="0">
                <a:ln>
                  <a:noFill/>
                </a:ln>
                <a:solidFill>
                  <a:srgbClr val="0099D8"/>
                </a:solidFill>
                <a:effectLst/>
                <a:uLnTx/>
                <a:uFillTx/>
                <a:latin typeface="+mn-lt"/>
                <a:cs typeface="Arial" panose="020B0604020202020204" pitchFamily="34" charset="0"/>
              </a:rPr>
              <a:t>Benefits include:</a:t>
            </a:r>
            <a:endParaRPr kumimoji="0" sz="2400" b="1" i="0" u="none" strike="noStrike" kern="0" cap="none" spc="0" normalizeH="0" baseline="0" noProof="0" dirty="0">
              <a:ln>
                <a:noFill/>
              </a:ln>
              <a:solidFill>
                <a:srgbClr val="0099D8"/>
              </a:solidFill>
              <a:effectLst/>
              <a:uLnTx/>
              <a:uFillTx/>
              <a:latin typeface="+mn-lt"/>
              <a:cs typeface="Arial" panose="020B0604020202020204" pitchFamily="34" charset="0"/>
            </a:endParaRPr>
          </a:p>
          <a:p>
            <a:pPr marL="161925" indent="-161925">
              <a:buClr>
                <a:srgbClr val="212121"/>
              </a:buClr>
              <a:buSzPts val="1400"/>
              <a:buFont typeface="Arial"/>
              <a:buChar char="●"/>
              <a:defRPr/>
            </a:pPr>
            <a:r>
              <a:rPr kumimoji="0" lang="en-US" sz="2000" b="1" i="0" u="none" strike="noStrike" kern="0" cap="none" spc="0" normalizeH="0" baseline="0" noProof="0" dirty="0">
                <a:ln>
                  <a:noFill/>
                </a:ln>
                <a:solidFill>
                  <a:srgbClr val="212121"/>
                </a:solidFill>
                <a:effectLst/>
                <a:uLnTx/>
                <a:uFillTx/>
                <a:latin typeface="+mn-lt"/>
                <a:cs typeface="Arial" panose="020B0604020202020204" pitchFamily="34" charset="0"/>
              </a:rPr>
              <a:t>Easy to collect</a:t>
            </a:r>
          </a:p>
          <a:p>
            <a:pPr marL="161925" indent="-161925">
              <a:buClr>
                <a:srgbClr val="212121"/>
              </a:buClr>
              <a:buSzPts val="1400"/>
              <a:buFont typeface="Arial"/>
              <a:buChar char="●"/>
              <a:defRPr/>
            </a:pPr>
            <a:r>
              <a:rPr kumimoji="0" lang="en-US" sz="2000" b="0" i="0" u="none" strike="noStrike" kern="0" cap="none" spc="0" normalizeH="0" baseline="0" noProof="0" dirty="0">
                <a:ln>
                  <a:noFill/>
                </a:ln>
                <a:solidFill>
                  <a:srgbClr val="212121"/>
                </a:solidFill>
                <a:effectLst/>
                <a:uLnTx/>
                <a:uFillTx/>
                <a:latin typeface="+mn-lt"/>
                <a:cs typeface="Arial" panose="020B0604020202020204" pitchFamily="34" charset="0"/>
              </a:rPr>
              <a:t>Non-invasive </a:t>
            </a:r>
            <a:endParaRPr kumimoji="0" lang="en-US" sz="2000" b="0" i="0" u="none" strike="noStrike" kern="0" cap="none" spc="0" normalizeH="0" baseline="0" noProof="0" dirty="0">
              <a:ln>
                <a:noFill/>
              </a:ln>
              <a:solidFill>
                <a:sysClr val="windowText" lastClr="000000"/>
              </a:solidFill>
              <a:effectLst/>
              <a:highlight>
                <a:srgbClr val="FFFF00"/>
              </a:highlight>
              <a:uLnTx/>
              <a:uFillTx/>
              <a:latin typeface="+mn-lt"/>
              <a:cs typeface="Arial" panose="020B0604020202020204" pitchFamily="34" charset="0"/>
            </a:endParaRPr>
          </a:p>
          <a:p>
            <a:pPr marL="161925" marR="0" lvl="0" indent="-161925" defTabSz="914400" eaLnBrk="1" fontAlgn="auto" latinLnBrk="0" hangingPunct="1">
              <a:spcBef>
                <a:spcPts val="0"/>
              </a:spcBef>
              <a:spcAft>
                <a:spcPts val="0"/>
              </a:spcAft>
              <a:buClr>
                <a:srgbClr val="212121"/>
              </a:buClr>
              <a:buSzPts val="1400"/>
              <a:buFont typeface="Arial"/>
              <a:buChar char="●"/>
              <a:tabLst/>
              <a:defRPr/>
            </a:pPr>
            <a:r>
              <a:rPr kumimoji="0" lang="en-US" sz="2000" b="0" i="0" u="none" strike="noStrike" kern="0" cap="none" spc="0" normalizeH="0" baseline="0" noProof="0" dirty="0">
                <a:ln>
                  <a:noFill/>
                </a:ln>
                <a:solidFill>
                  <a:srgbClr val="212121"/>
                </a:solidFill>
                <a:effectLst/>
                <a:uLnTx/>
                <a:uFillTx/>
                <a:latin typeface="+mn-lt"/>
                <a:cs typeface="Arial" panose="020B0604020202020204" pitchFamily="34" charset="0"/>
              </a:rPr>
              <a:t>Comprehensive </a:t>
            </a:r>
          </a:p>
          <a:p>
            <a:pPr marL="161925" indent="-161925">
              <a:buClr>
                <a:srgbClr val="212121"/>
              </a:buClr>
              <a:buSzPts val="1400"/>
              <a:buFont typeface="Arial"/>
              <a:buChar char="●"/>
            </a:pPr>
            <a:r>
              <a:rPr kumimoji="0" lang="en-US" sz="2000" b="0" i="0" u="none" strike="noStrike" kern="0" cap="none" spc="0" normalizeH="0" baseline="0" noProof="0" dirty="0">
                <a:ln>
                  <a:noFill/>
                </a:ln>
                <a:solidFill>
                  <a:srgbClr val="212121"/>
                </a:solidFill>
                <a:effectLst/>
                <a:uLnTx/>
                <a:uFillTx/>
                <a:latin typeface="+mn-lt"/>
                <a:cs typeface="Arial" panose="020B0604020202020204" pitchFamily="34" charset="0"/>
              </a:rPr>
              <a:t>Cryptic species ID</a:t>
            </a:r>
          </a:p>
          <a:p>
            <a:pPr marL="161925" indent="-161925">
              <a:buClr>
                <a:srgbClr val="212121"/>
              </a:buClr>
              <a:buSzPts val="1400"/>
              <a:buFont typeface="Arial"/>
              <a:buChar char="●"/>
            </a:pPr>
            <a:r>
              <a:rPr lang="en-US" sz="2000" dirty="0">
                <a:solidFill>
                  <a:srgbClr val="333333"/>
                </a:solidFill>
              </a:rPr>
              <a:t>Can be integrated into autonomous platforms</a:t>
            </a:r>
            <a:endParaRPr kumimoji="0" lang="en-US" sz="2000" b="0" i="0" u="none" strike="noStrike" kern="0" cap="none" spc="0" normalizeH="0" baseline="0" noProof="0" dirty="0">
              <a:ln>
                <a:noFill/>
              </a:ln>
              <a:solidFill>
                <a:srgbClr val="212121"/>
              </a:solidFill>
              <a:effectLst/>
              <a:uLnTx/>
              <a:uFillTx/>
              <a:latin typeface="+mn-lt"/>
              <a:cs typeface="Arial" panose="020B0604020202020204" pitchFamily="34" charset="0"/>
            </a:endParaRPr>
          </a:p>
        </p:txBody>
      </p:sp>
      <p:pic>
        <p:nvPicPr>
          <p:cNvPr id="43" name="Picture 42" descr="A screenshot of a video game&#10;&#10;Description automatically generated">
            <a:extLst>
              <a:ext uri="{FF2B5EF4-FFF2-40B4-BE49-F238E27FC236}">
                <a16:creationId xmlns:a16="http://schemas.microsoft.com/office/drawing/2014/main" id="{D3B434D0-3DEF-699D-F4C7-3AF4286C43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225" y="1070046"/>
            <a:ext cx="7472272" cy="5603766"/>
          </a:xfrm>
          <a:prstGeom prst="rect">
            <a:avLst/>
          </a:prstGeom>
        </p:spPr>
      </p:pic>
      <p:sp>
        <p:nvSpPr>
          <p:cNvPr id="44" name="TextBox 43">
            <a:extLst>
              <a:ext uri="{FF2B5EF4-FFF2-40B4-BE49-F238E27FC236}">
                <a16:creationId xmlns:a16="http://schemas.microsoft.com/office/drawing/2014/main" id="{8D4FA7D1-084C-6661-F7FA-4EB9CB45C3D1}"/>
              </a:ext>
            </a:extLst>
          </p:cNvPr>
          <p:cNvSpPr txBox="1"/>
          <p:nvPr/>
        </p:nvSpPr>
        <p:spPr>
          <a:xfrm>
            <a:off x="9215895" y="6391435"/>
            <a:ext cx="2874505" cy="307777"/>
          </a:xfrm>
          <a:prstGeom prst="rect">
            <a:avLst/>
          </a:prstGeom>
          <a:noFill/>
        </p:spPr>
        <p:txBody>
          <a:bodyPr wrap="none" rtlCol="0">
            <a:spAutoFit/>
          </a:bodyPr>
          <a:lstStyle/>
          <a:p>
            <a:r>
              <a:rPr lang="en-US" dirty="0"/>
              <a:t>Image credit: Emily Brown, NOAA</a:t>
            </a:r>
          </a:p>
        </p:txBody>
      </p:sp>
      <p:pic>
        <p:nvPicPr>
          <p:cNvPr id="45" name="Picture 44" descr="A blue text on a black background&#10;&#10;Description automatically generated with medium confidence">
            <a:extLst>
              <a:ext uri="{FF2B5EF4-FFF2-40B4-BE49-F238E27FC236}">
                <a16:creationId xmlns:a16="http://schemas.microsoft.com/office/drawing/2014/main" id="{AB3F48CC-9690-6B75-EDEF-CAEE5D544F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1612" y="5731111"/>
            <a:ext cx="1498788" cy="660324"/>
          </a:xfrm>
          <a:prstGeom prst="rect">
            <a:avLst/>
          </a:prstGeom>
          <a:solidFill>
            <a:schemeClr val="lt1"/>
          </a:solidFill>
        </p:spPr>
      </p:pic>
    </p:spTree>
    <p:extLst>
      <p:ext uri="{BB962C8B-B14F-4D97-AF65-F5344CB8AC3E}">
        <p14:creationId xmlns:p14="http://schemas.microsoft.com/office/powerpoint/2010/main" val="91548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e0a3416140_0_6"/>
          <p:cNvSpPr txBox="1">
            <a:spLocks noGrp="1"/>
          </p:cNvSpPr>
          <p:nvPr>
            <p:ph type="title"/>
          </p:nvPr>
        </p:nvSpPr>
        <p:spPr>
          <a:xfrm>
            <a:off x="1508366" y="-18254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a:solidFill>
                  <a:srgbClr val="0B5394"/>
                </a:solidFill>
              </a:rPr>
              <a:t>National Demand for </a:t>
            </a:r>
            <a:r>
              <a:rPr lang="en-US" sz="4000" b="1">
                <a:solidFill>
                  <a:srgbClr val="0B5394"/>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Biodiversity </a:t>
            </a:r>
            <a:r>
              <a:rPr lang="en-US" sz="4000" b="1">
                <a:solidFill>
                  <a:srgbClr val="0B5394"/>
                </a:solidFill>
              </a:rPr>
              <a:t>Data</a:t>
            </a:r>
            <a:endParaRPr>
              <a:solidFill>
                <a:srgbClr val="0B5394"/>
              </a:solidFill>
            </a:endParaRPr>
          </a:p>
        </p:txBody>
      </p:sp>
      <p:sp>
        <p:nvSpPr>
          <p:cNvPr id="112" name="Google Shape;112;g2e0a3416140_0_6"/>
          <p:cNvSpPr txBox="1">
            <a:spLocks noGrp="1"/>
          </p:cNvSpPr>
          <p:nvPr>
            <p:ph type="body" idx="1"/>
          </p:nvPr>
        </p:nvSpPr>
        <p:spPr>
          <a:xfrm>
            <a:off x="1814053" y="1143155"/>
            <a:ext cx="7728698" cy="529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600"/>
              </a:spcAft>
              <a:buClr>
                <a:srgbClr val="0B5394"/>
              </a:buClr>
              <a:buSzPts val="3600"/>
              <a:buNone/>
            </a:pPr>
            <a:r>
              <a:rPr lang="en-US" sz="3000" dirty="0">
                <a:solidFill>
                  <a:srgbClr val="0B5394"/>
                </a:solidFill>
              </a:rPr>
              <a:t>Increasing requests for biodiversity data in national policy initiatives, private sector, and internationally. </a:t>
            </a:r>
          </a:p>
          <a:p>
            <a:pPr marL="285750" lvl="0" indent="-285750" algn="l" rtl="0">
              <a:lnSpc>
                <a:spcPct val="100000"/>
              </a:lnSpc>
              <a:spcBef>
                <a:spcPts val="600"/>
              </a:spcBef>
              <a:spcAft>
                <a:spcPts val="600"/>
              </a:spcAft>
              <a:buClr>
                <a:srgbClr val="0B5394"/>
              </a:buClr>
              <a:buSzPts val="3600"/>
              <a:buFont typeface="Arial" panose="020B0604020202020204" pitchFamily="34" charset="0"/>
              <a:buChar char="•"/>
            </a:pPr>
            <a:endParaRPr lang="en-US" sz="1800" dirty="0">
              <a:solidFill>
                <a:srgbClr val="0B5394"/>
              </a:solidFill>
              <a:latin typeface="+mn-lt"/>
            </a:endParaRPr>
          </a:p>
          <a:p>
            <a:pPr marL="400050" lvl="1" indent="-285750">
              <a:lnSpc>
                <a:spcPct val="100000"/>
              </a:lnSpc>
              <a:spcBef>
                <a:spcPts val="0"/>
              </a:spcBef>
              <a:spcAft>
                <a:spcPts val="600"/>
              </a:spcAft>
              <a:buClr>
                <a:srgbClr val="0B5394"/>
              </a:buClr>
              <a:buSzPts val="3600"/>
              <a:buFont typeface="Arial" panose="020B0604020202020204" pitchFamily="34" charset="0"/>
              <a:buChar char="•"/>
            </a:pPr>
            <a:r>
              <a:rPr lang="en-US" sz="2000" dirty="0">
                <a:solidFill>
                  <a:srgbClr val="0B5394"/>
                </a:solidFill>
                <a:latin typeface="+mn-lt"/>
              </a:rPr>
              <a:t>National Ocean Biodiversity Strategy</a:t>
            </a:r>
          </a:p>
          <a:p>
            <a:pPr marL="400050" lvl="1" indent="-285750">
              <a:lnSpc>
                <a:spcPct val="100000"/>
              </a:lnSpc>
              <a:spcBef>
                <a:spcPts val="0"/>
              </a:spcBef>
              <a:spcAft>
                <a:spcPts val="600"/>
              </a:spcAft>
              <a:buClr>
                <a:srgbClr val="0B5394"/>
              </a:buClr>
              <a:buSzPts val="3600"/>
              <a:buFont typeface="Arial" panose="020B0604020202020204" pitchFamily="34" charset="0"/>
              <a:buChar char="•"/>
            </a:pPr>
            <a:r>
              <a:rPr lang="en-US" sz="2000" dirty="0">
                <a:solidFill>
                  <a:srgbClr val="0B5394"/>
                </a:solidFill>
                <a:latin typeface="+mn-lt"/>
              </a:rPr>
              <a:t>National Strategy for a Sustainable Ocean Economy</a:t>
            </a:r>
          </a:p>
          <a:p>
            <a:pPr marL="400050" lvl="1" indent="-285750">
              <a:lnSpc>
                <a:spcPct val="100000"/>
              </a:lnSpc>
              <a:spcBef>
                <a:spcPts val="0"/>
              </a:spcBef>
              <a:spcAft>
                <a:spcPts val="600"/>
              </a:spcAft>
              <a:buClr>
                <a:srgbClr val="0B5394"/>
              </a:buClr>
              <a:buSzPts val="3600"/>
              <a:buFont typeface="Arial" panose="020B0604020202020204" pitchFamily="34" charset="0"/>
              <a:buChar char="•"/>
            </a:pPr>
            <a:r>
              <a:rPr lang="en-US" sz="2000" dirty="0">
                <a:solidFill>
                  <a:srgbClr val="0B5394"/>
                </a:solidFill>
                <a:latin typeface="+mn-lt"/>
              </a:rPr>
              <a:t>National Nature Assessment</a:t>
            </a:r>
          </a:p>
          <a:p>
            <a:pPr marL="400050" lvl="1" indent="-285750">
              <a:lnSpc>
                <a:spcPct val="100000"/>
              </a:lnSpc>
              <a:spcBef>
                <a:spcPts val="0"/>
              </a:spcBef>
              <a:spcAft>
                <a:spcPts val="600"/>
              </a:spcAft>
              <a:buClr>
                <a:srgbClr val="0B5394"/>
              </a:buClr>
              <a:buSzPts val="3600"/>
              <a:buFont typeface="Arial" panose="020B0604020202020204" pitchFamily="34" charset="0"/>
              <a:buChar char="•"/>
            </a:pPr>
            <a:r>
              <a:rPr lang="en-US" sz="2000" dirty="0">
                <a:solidFill>
                  <a:srgbClr val="0B5394"/>
                </a:solidFill>
                <a:latin typeface="+mn-lt"/>
              </a:rPr>
              <a:t>America the Beautiful (30x30)</a:t>
            </a:r>
          </a:p>
          <a:p>
            <a:pPr marL="400050" lvl="1" indent="-285750">
              <a:lnSpc>
                <a:spcPct val="100000"/>
              </a:lnSpc>
              <a:spcBef>
                <a:spcPts val="0"/>
              </a:spcBef>
              <a:spcAft>
                <a:spcPts val="600"/>
              </a:spcAft>
              <a:buClr>
                <a:srgbClr val="0B5394"/>
              </a:buClr>
              <a:buSzPts val="3600"/>
              <a:buFont typeface="Arial" panose="020B0604020202020204" pitchFamily="34" charset="0"/>
              <a:buChar char="•"/>
            </a:pPr>
            <a:r>
              <a:rPr lang="en-US" sz="2000" dirty="0">
                <a:solidFill>
                  <a:srgbClr val="0B5394"/>
                </a:solidFill>
                <a:latin typeface="+mn-lt"/>
              </a:rPr>
              <a:t>National Ocean Mapping, Exploration and Characterization Council Strategic Priorities</a:t>
            </a:r>
          </a:p>
          <a:p>
            <a:pPr marL="400050" lvl="1" indent="-285750">
              <a:lnSpc>
                <a:spcPct val="100000"/>
              </a:lnSpc>
              <a:spcBef>
                <a:spcPts val="0"/>
              </a:spcBef>
              <a:spcAft>
                <a:spcPts val="600"/>
              </a:spcAft>
              <a:buClr>
                <a:srgbClr val="0B5394"/>
              </a:buClr>
              <a:buSzPts val="3600"/>
              <a:buFont typeface="Arial" panose="020B0604020202020204" pitchFamily="34" charset="0"/>
              <a:buChar char="•"/>
            </a:pPr>
            <a:r>
              <a:rPr lang="en-US" sz="2000" dirty="0">
                <a:solidFill>
                  <a:srgbClr val="0B5394"/>
                </a:solidFill>
                <a:latin typeface="+mn-lt"/>
              </a:rPr>
              <a:t>National Strategy for the Arctic Region</a:t>
            </a:r>
          </a:p>
        </p:txBody>
      </p:sp>
      <p:cxnSp>
        <p:nvCxnSpPr>
          <p:cNvPr id="113" name="Google Shape;113;g2e0a3416140_0_6"/>
          <p:cNvCxnSpPr>
            <a:cxnSpLocks/>
          </p:cNvCxnSpPr>
          <p:nvPr/>
        </p:nvCxnSpPr>
        <p:spPr>
          <a:xfrm flipH="1">
            <a:off x="1324991" y="893200"/>
            <a:ext cx="8586653" cy="0"/>
          </a:xfrm>
          <a:prstGeom prst="straightConnector1">
            <a:avLst/>
          </a:prstGeom>
          <a:noFill/>
          <a:ln w="28575" cap="flat" cmpd="sng">
            <a:solidFill>
              <a:srgbClr val="0B5394"/>
            </a:solidFill>
            <a:prstDash val="solid"/>
            <a:round/>
            <a:headEnd type="none" w="sm" len="sm"/>
            <a:tailEnd type="none" w="sm" len="sm"/>
          </a:ln>
        </p:spPr>
      </p:cxnSp>
      <p:pic>
        <p:nvPicPr>
          <p:cNvPr id="114" name="Google Shape;114;g2e0a3416140_0_6"/>
          <p:cNvPicPr preferRelativeResize="0"/>
          <p:nvPr/>
        </p:nvPicPr>
        <p:blipFill rotWithShape="1">
          <a:blip r:embed="rId3">
            <a:alphaModFix/>
          </a:blip>
          <a:srcRect/>
          <a:stretch/>
        </p:blipFill>
        <p:spPr>
          <a:xfrm>
            <a:off x="0" y="0"/>
            <a:ext cx="1312164" cy="6858000"/>
          </a:xfrm>
          <a:prstGeom prst="rect">
            <a:avLst/>
          </a:prstGeom>
          <a:noFill/>
          <a:ln>
            <a:noFill/>
          </a:ln>
        </p:spPr>
      </p:pic>
      <p:pic>
        <p:nvPicPr>
          <p:cNvPr id="115" name="Google Shape;115;g2e0a3416140_0_6" descr="A blue cover with stars&#10;&#10;Description automatically generated"/>
          <p:cNvPicPr preferRelativeResize="0"/>
          <p:nvPr/>
        </p:nvPicPr>
        <p:blipFill rotWithShape="1">
          <a:blip r:embed="rId4">
            <a:alphaModFix/>
          </a:blip>
          <a:srcRect/>
          <a:stretch/>
        </p:blipFill>
        <p:spPr>
          <a:xfrm>
            <a:off x="10044639" y="20576"/>
            <a:ext cx="1979326" cy="2245157"/>
          </a:xfrm>
          <a:prstGeom prst="rect">
            <a:avLst/>
          </a:prstGeom>
          <a:noFill/>
          <a:ln w="9525" cap="flat" cmpd="sng">
            <a:solidFill>
              <a:srgbClr val="595959"/>
            </a:solidFill>
            <a:prstDash val="solid"/>
            <a:round/>
            <a:headEnd type="none" w="sm" len="sm"/>
            <a:tailEnd type="none" w="sm" len="sm"/>
          </a:ln>
          <a:effectLst>
            <a:outerShdw blurRad="50800" dist="38100" dir="2700000" algn="tl" rotWithShape="0">
              <a:srgbClr val="000000">
                <a:alpha val="40000"/>
              </a:srgbClr>
            </a:outerShdw>
          </a:effectLst>
        </p:spPr>
      </p:pic>
      <p:pic>
        <p:nvPicPr>
          <p:cNvPr id="116" name="Google Shape;116;g2e0a3416140_0_6" descr="A blue cover with colorful circles and images&#10;&#10;Description automatically generated"/>
          <p:cNvPicPr preferRelativeResize="0"/>
          <p:nvPr/>
        </p:nvPicPr>
        <p:blipFill rotWithShape="1">
          <a:blip r:embed="rId5">
            <a:alphaModFix/>
          </a:blip>
          <a:srcRect/>
          <a:stretch/>
        </p:blipFill>
        <p:spPr>
          <a:xfrm>
            <a:off x="10130100" y="2396339"/>
            <a:ext cx="1808403" cy="2245157"/>
          </a:xfrm>
          <a:prstGeom prst="rect">
            <a:avLst/>
          </a:prstGeom>
          <a:noFill/>
          <a:ln w="9525" cap="flat" cmpd="sng">
            <a:solidFill>
              <a:srgbClr val="595959"/>
            </a:solidFill>
            <a:prstDash val="solid"/>
            <a:round/>
            <a:headEnd type="none" w="sm" len="sm"/>
            <a:tailEnd type="none" w="sm" len="sm"/>
          </a:ln>
          <a:effectLst>
            <a:outerShdw blurRad="50800" dist="38100" dir="2700000" algn="tl" rotWithShape="0">
              <a:srgbClr val="000000">
                <a:alpha val="40000"/>
              </a:srgbClr>
            </a:outerShdw>
          </a:effectLst>
        </p:spPr>
      </p:pic>
      <p:pic>
        <p:nvPicPr>
          <p:cNvPr id="117" name="Google Shape;117;g2e0a3416140_0_6" descr="Coastal Review Online: Spate of Fed, State Bills Would Block Drilling |  National Caucus of Environmental Legislators"/>
          <p:cNvPicPr preferRelativeResize="0"/>
          <p:nvPr/>
        </p:nvPicPr>
        <p:blipFill rotWithShape="1">
          <a:blip r:embed="rId6">
            <a:alphaModFix/>
          </a:blip>
          <a:srcRect/>
          <a:stretch/>
        </p:blipFill>
        <p:spPr>
          <a:xfrm>
            <a:off x="10044640" y="4772103"/>
            <a:ext cx="1979326" cy="1982074"/>
          </a:xfrm>
          <a:prstGeom prst="rect">
            <a:avLst/>
          </a:prstGeom>
          <a:noFill/>
          <a:ln w="9525" cap="flat" cmpd="sng">
            <a:solidFill>
              <a:srgbClr val="7F7F7F"/>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a0757ad6e6_5_0"/>
          <p:cNvSpPr txBox="1">
            <a:spLocks noGrp="1"/>
          </p:cNvSpPr>
          <p:nvPr>
            <p:ph type="title"/>
          </p:nvPr>
        </p:nvSpPr>
        <p:spPr>
          <a:xfrm>
            <a:off x="1511750" y="165850"/>
            <a:ext cx="10129200" cy="1114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4000" b="1" dirty="0">
                <a:solidFill>
                  <a:srgbClr val="0B5394"/>
                </a:solidFill>
              </a:rPr>
              <a:t>The Need for a National Aquatic eDNA Strategy</a:t>
            </a:r>
            <a:endParaRPr sz="4000" b="1" dirty="0">
              <a:solidFill>
                <a:srgbClr val="0B5394"/>
              </a:solidFill>
            </a:endParaRPr>
          </a:p>
        </p:txBody>
      </p:sp>
      <p:sp>
        <p:nvSpPr>
          <p:cNvPr id="279" name="Google Shape;279;g2a0757ad6e6_5_0"/>
          <p:cNvSpPr txBox="1">
            <a:spLocks noGrp="1"/>
          </p:cNvSpPr>
          <p:nvPr>
            <p:ph type="body" idx="1"/>
          </p:nvPr>
        </p:nvSpPr>
        <p:spPr>
          <a:xfrm>
            <a:off x="1574555" y="1100970"/>
            <a:ext cx="10354395" cy="5570750"/>
          </a:xfrm>
          <a:prstGeom prst="rect">
            <a:avLst/>
          </a:prstGeom>
        </p:spPr>
        <p:txBody>
          <a:bodyPr spcFirstLastPara="1" wrap="square" lIns="91425" tIns="45700" rIns="91425" bIns="45700" anchor="t" anchorCtr="0">
            <a:normAutofit/>
          </a:bodyPr>
          <a:lstStyle/>
          <a:p>
            <a:pPr marL="76200" lvl="0" indent="0" algn="l" rtl="0">
              <a:lnSpc>
                <a:spcPct val="100000"/>
              </a:lnSpc>
              <a:spcBef>
                <a:spcPts val="1200"/>
              </a:spcBef>
              <a:spcAft>
                <a:spcPts val="0"/>
              </a:spcAft>
              <a:buClr>
                <a:srgbClr val="0B5394"/>
              </a:buClr>
              <a:buSzPts val="2400"/>
              <a:buNone/>
            </a:pPr>
            <a:r>
              <a:rPr lang="en-US" sz="2600" dirty="0">
                <a:solidFill>
                  <a:srgbClr val="0B5394"/>
                </a:solidFill>
              </a:rPr>
              <a:t>Although the demand is broad, eDNA expertise is localized. Therefore,</a:t>
            </a:r>
            <a:endParaRPr sz="2600" dirty="0">
              <a:solidFill>
                <a:srgbClr val="0B5394"/>
              </a:solidFill>
            </a:endParaRPr>
          </a:p>
          <a:p>
            <a:pPr marL="457200" lvl="0" indent="-412750" algn="l" rtl="0">
              <a:lnSpc>
                <a:spcPct val="100000"/>
              </a:lnSpc>
              <a:spcBef>
                <a:spcPts val="1000"/>
              </a:spcBef>
              <a:spcAft>
                <a:spcPts val="0"/>
              </a:spcAft>
              <a:buClr>
                <a:srgbClr val="0B5394"/>
              </a:buClr>
              <a:buSzPts val="2900"/>
              <a:buFont typeface="Calibri"/>
              <a:buChar char="•"/>
            </a:pPr>
            <a:r>
              <a:rPr lang="en-US" sz="2600" dirty="0">
                <a:solidFill>
                  <a:srgbClr val="0B5394"/>
                </a:solidFill>
              </a:rPr>
              <a:t>National coordination is critical to the production of reliable, credible, and interoperable data.</a:t>
            </a:r>
          </a:p>
          <a:p>
            <a:pPr marL="457200" lvl="0" indent="-412750" algn="l" rtl="0">
              <a:lnSpc>
                <a:spcPct val="100000"/>
              </a:lnSpc>
              <a:spcBef>
                <a:spcPts val="1000"/>
              </a:spcBef>
              <a:spcAft>
                <a:spcPts val="0"/>
              </a:spcAft>
              <a:buClr>
                <a:srgbClr val="0B5394"/>
              </a:buClr>
              <a:buSzPts val="2900"/>
              <a:buFont typeface="Calibri"/>
              <a:buChar char="•"/>
            </a:pPr>
            <a:r>
              <a:rPr lang="en-US" sz="2600" dirty="0">
                <a:solidFill>
                  <a:srgbClr val="0B5394"/>
                </a:solidFill>
              </a:rPr>
              <a:t>Shared communication and technical expertise is needed to ensure data collection and interpretation that engender public trust.</a:t>
            </a:r>
          </a:p>
          <a:p>
            <a:pPr marL="457200" lvl="0" indent="-412750" algn="l" rtl="0">
              <a:lnSpc>
                <a:spcPct val="100000"/>
              </a:lnSpc>
              <a:spcBef>
                <a:spcPts val="1000"/>
              </a:spcBef>
              <a:spcAft>
                <a:spcPts val="0"/>
              </a:spcAft>
              <a:buClr>
                <a:srgbClr val="0B5394"/>
              </a:buClr>
              <a:buSzPts val="2900"/>
              <a:buFont typeface="Calibri"/>
              <a:buChar char="•"/>
            </a:pPr>
            <a:r>
              <a:rPr lang="en-US" sz="2600" dirty="0">
                <a:solidFill>
                  <a:srgbClr val="0B5394"/>
                </a:solidFill>
              </a:rPr>
              <a:t>Harmonized and trusted analytics are needed to help clarify opportunities for investors and serve as a stimulant for public-private partnerships</a:t>
            </a:r>
          </a:p>
          <a:p>
            <a:pPr marL="457200" lvl="0" indent="-412750" algn="l" rtl="0">
              <a:lnSpc>
                <a:spcPct val="100000"/>
              </a:lnSpc>
              <a:spcBef>
                <a:spcPts val="1000"/>
              </a:spcBef>
              <a:spcAft>
                <a:spcPts val="0"/>
              </a:spcAft>
              <a:buClr>
                <a:srgbClr val="0B5394"/>
              </a:buClr>
              <a:buSzPts val="2900"/>
              <a:buFont typeface="Calibri"/>
              <a:buChar char="•"/>
            </a:pPr>
            <a:r>
              <a:rPr lang="en-US" sz="2600" dirty="0">
                <a:solidFill>
                  <a:srgbClr val="0B5394"/>
                </a:solidFill>
              </a:rPr>
              <a:t>A federal role can help accelerate eDNA research and development, encouraging partnerships, and foster job creation in a growing industry of related goods and services.</a:t>
            </a:r>
          </a:p>
        </p:txBody>
      </p:sp>
      <p:pic>
        <p:nvPicPr>
          <p:cNvPr id="280" name="Google Shape;280;g2a0757ad6e6_5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87926" cy="6858000"/>
          </a:xfrm>
          <a:prstGeom prst="rect">
            <a:avLst/>
          </a:prstGeom>
          <a:noFill/>
          <a:ln>
            <a:noFill/>
          </a:ln>
        </p:spPr>
      </p:pic>
      <p:cxnSp>
        <p:nvCxnSpPr>
          <p:cNvPr id="281" name="Google Shape;281;g2a0757ad6e6_5_0"/>
          <p:cNvCxnSpPr/>
          <p:nvPr/>
        </p:nvCxnSpPr>
        <p:spPr>
          <a:xfrm flipH="1">
            <a:off x="1574555" y="1073800"/>
            <a:ext cx="9573000" cy="7200"/>
          </a:xfrm>
          <a:prstGeom prst="straightConnector1">
            <a:avLst/>
          </a:prstGeom>
          <a:noFill/>
          <a:ln w="28575" cap="flat" cmpd="sng">
            <a:solidFill>
              <a:srgbClr val="0B5394"/>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1"/>
          <p:cNvPicPr preferRelativeResize="0"/>
          <p:nvPr/>
        </p:nvPicPr>
        <p:blipFill rotWithShape="1">
          <a:blip r:embed="rId3">
            <a:alphaModFix/>
          </a:blip>
          <a:srcRect/>
          <a:stretch/>
        </p:blipFill>
        <p:spPr>
          <a:xfrm>
            <a:off x="-58201" y="53665"/>
            <a:ext cx="4672335" cy="6664616"/>
          </a:xfrm>
          <a:prstGeom prst="rect">
            <a:avLst/>
          </a:prstGeom>
          <a:noFill/>
          <a:ln>
            <a:noFill/>
          </a:ln>
        </p:spPr>
      </p:pic>
      <p:sp>
        <p:nvSpPr>
          <p:cNvPr id="170" name="Google Shape;170;p31"/>
          <p:cNvSpPr txBox="1"/>
          <p:nvPr/>
        </p:nvSpPr>
        <p:spPr>
          <a:xfrm>
            <a:off x="4764133" y="1225167"/>
            <a:ext cx="7326000" cy="4455795"/>
          </a:xfrm>
          <a:prstGeom prst="rect">
            <a:avLst/>
          </a:prstGeom>
          <a:noFill/>
          <a:ln>
            <a:noFill/>
          </a:ln>
        </p:spPr>
        <p:txBody>
          <a:bodyPr spcFirstLastPara="1" wrap="square" lIns="91433" tIns="45700" rIns="91433" bIns="45700" anchor="t" anchorCtr="0">
            <a:spAutoFit/>
          </a:bodyPr>
          <a:lstStyle/>
          <a:p>
            <a:pPr algn="ctr"/>
            <a:r>
              <a:rPr lang="en" sz="3467" b="1">
                <a:solidFill>
                  <a:schemeClr val="dk1"/>
                </a:solidFill>
              </a:rPr>
              <a:t>National Aquatic eDNA Strategy</a:t>
            </a:r>
            <a:endParaRPr sz="3467" b="1">
              <a:solidFill>
                <a:schemeClr val="dk1"/>
              </a:solidFill>
            </a:endParaRPr>
          </a:p>
          <a:p>
            <a:pPr algn="ctr">
              <a:lnSpc>
                <a:spcPct val="90000"/>
              </a:lnSpc>
              <a:spcBef>
                <a:spcPts val="1333"/>
              </a:spcBef>
              <a:buClr>
                <a:schemeClr val="dk1"/>
              </a:buClr>
              <a:buSzPts val="2700"/>
            </a:pPr>
            <a:r>
              <a:rPr lang="en" sz="3200" i="1">
                <a:solidFill>
                  <a:srgbClr val="0B5394"/>
                </a:solidFill>
              </a:rPr>
              <a:t>Harness the power of eDNA to explore, map, monitor, and better understand aquatic life to sustain and restore biological resources into the future</a:t>
            </a:r>
            <a:endParaRPr sz="3200" i="1">
              <a:solidFill>
                <a:srgbClr val="0B5394"/>
              </a:solidFill>
            </a:endParaRPr>
          </a:p>
          <a:p>
            <a:pPr algn="ctr"/>
            <a:r>
              <a:rPr lang="en" sz="3200" b="1">
                <a:solidFill>
                  <a:schemeClr val="dk1"/>
                </a:solidFill>
              </a:rPr>
              <a:t> </a:t>
            </a:r>
            <a:endParaRPr sz="3200"/>
          </a:p>
          <a:p>
            <a:pPr algn="ctr">
              <a:spcBef>
                <a:spcPts val="1333"/>
              </a:spcBef>
            </a:pPr>
            <a:r>
              <a:rPr lang="en" sz="2400" b="1">
                <a:solidFill>
                  <a:schemeClr val="dk1"/>
                </a:solidFill>
              </a:rPr>
              <a:t>Released June 3, 2024</a:t>
            </a:r>
            <a:endParaRPr sz="2400" b="1">
              <a:solidFill>
                <a:schemeClr val="dk1"/>
              </a:solidFill>
            </a:endParaRPr>
          </a:p>
          <a:p>
            <a:pPr algn="ctr"/>
            <a:r>
              <a:rPr lang="en" sz="1867" b="1" u="sng">
                <a:solidFill>
                  <a:schemeClr val="dk1"/>
                </a:solidFill>
                <a:hlinkClick r:id="rId4">
                  <a:extLst>
                    <a:ext uri="{A12FA001-AC4F-418D-AE19-62706E023703}">
                      <ahyp:hlinkClr xmlns:ahyp="http://schemas.microsoft.com/office/drawing/2018/hyperlinkcolor" val="tx"/>
                    </a:ext>
                  </a:extLst>
                </a:hlinkClick>
              </a:rPr>
              <a:t>https://www.whitehouse.gov/wp-content/uploads/2024/06/NSTC_National-Aquatic-eDNA-Strategy.pdf</a:t>
            </a:r>
            <a:endParaRPr sz="2400"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e0a3416140_0_0"/>
          <p:cNvSpPr txBox="1">
            <a:spLocks noGrp="1"/>
          </p:cNvSpPr>
          <p:nvPr>
            <p:ph type="title"/>
          </p:nvPr>
        </p:nvSpPr>
        <p:spPr>
          <a:xfrm>
            <a:off x="722000" y="-22350"/>
            <a:ext cx="7707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b="1" dirty="0">
                <a:solidFill>
                  <a:srgbClr val="0B5394"/>
                </a:solidFill>
              </a:rPr>
              <a:t>Writing Team Members</a:t>
            </a:r>
            <a:endParaRPr sz="4000" b="1" dirty="0">
              <a:solidFill>
                <a:srgbClr val="0B5394"/>
              </a:solidFill>
            </a:endParaRPr>
          </a:p>
        </p:txBody>
      </p:sp>
      <p:sp>
        <p:nvSpPr>
          <p:cNvPr id="92" name="Google Shape;92;g2e0a3416140_0_0"/>
          <p:cNvSpPr txBox="1">
            <a:spLocks noGrp="1"/>
          </p:cNvSpPr>
          <p:nvPr>
            <p:ph type="body" idx="1"/>
          </p:nvPr>
        </p:nvSpPr>
        <p:spPr>
          <a:xfrm>
            <a:off x="838200" y="1191863"/>
            <a:ext cx="5181600" cy="215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sz="2000" b="1" u="sng" dirty="0">
                <a:solidFill>
                  <a:srgbClr val="0B5394"/>
                </a:solidFill>
              </a:rPr>
              <a:t>Co-Chairs</a:t>
            </a:r>
            <a:endParaRPr sz="2000" b="1" u="sng" dirty="0">
              <a:solidFill>
                <a:srgbClr val="0B5394"/>
              </a:solidFill>
            </a:endParaRPr>
          </a:p>
          <a:p>
            <a:pPr marL="0" lvl="0" indent="0" algn="l" rtl="0">
              <a:lnSpc>
                <a:spcPct val="90000"/>
              </a:lnSpc>
              <a:spcBef>
                <a:spcPts val="1000"/>
              </a:spcBef>
              <a:spcAft>
                <a:spcPts val="0"/>
              </a:spcAft>
              <a:buClr>
                <a:schemeClr val="dk1"/>
              </a:buClr>
              <a:buSzPts val="1100"/>
              <a:buFont typeface="Arial"/>
              <a:buNone/>
            </a:pPr>
            <a:r>
              <a:rPr lang="en-US" sz="2000" dirty="0">
                <a:solidFill>
                  <a:srgbClr val="0B5394"/>
                </a:solidFill>
              </a:rPr>
              <a:t>Kelly Goodwin, NOAA</a:t>
            </a:r>
            <a:endParaRPr sz="2000" dirty="0">
              <a:solidFill>
                <a:srgbClr val="0B5394"/>
              </a:solidFill>
            </a:endParaRPr>
          </a:p>
          <a:p>
            <a:pPr marL="0" lvl="0" indent="0" algn="l" rtl="0">
              <a:lnSpc>
                <a:spcPct val="90000"/>
              </a:lnSpc>
              <a:spcBef>
                <a:spcPts val="1000"/>
              </a:spcBef>
              <a:spcAft>
                <a:spcPts val="0"/>
              </a:spcAft>
              <a:buClr>
                <a:schemeClr val="dk1"/>
              </a:buClr>
              <a:buSzPts val="1100"/>
              <a:buFont typeface="Arial"/>
              <a:buNone/>
            </a:pPr>
            <a:r>
              <a:rPr lang="en-US" sz="2000" dirty="0">
                <a:solidFill>
                  <a:srgbClr val="0B5394"/>
                </a:solidFill>
              </a:rPr>
              <a:t>Chris Meyer, Smithsonian</a:t>
            </a:r>
            <a:endParaRPr sz="2000" dirty="0">
              <a:solidFill>
                <a:srgbClr val="0B5394"/>
              </a:solidFill>
            </a:endParaRPr>
          </a:p>
          <a:p>
            <a:pPr marL="0" lvl="0" indent="0" algn="l" rtl="0">
              <a:lnSpc>
                <a:spcPct val="90000"/>
              </a:lnSpc>
              <a:spcBef>
                <a:spcPts val="1000"/>
              </a:spcBef>
              <a:spcAft>
                <a:spcPts val="0"/>
              </a:spcAft>
              <a:buClr>
                <a:schemeClr val="dk1"/>
              </a:buClr>
              <a:buSzPts val="1100"/>
              <a:buFont typeface="Arial"/>
              <a:buNone/>
            </a:pPr>
            <a:r>
              <a:rPr lang="en-US" sz="2000" dirty="0">
                <a:solidFill>
                  <a:srgbClr val="0B5394"/>
                </a:solidFill>
              </a:rPr>
              <a:t>Mike Weise, ONR</a:t>
            </a:r>
            <a:endParaRPr sz="2000" dirty="0">
              <a:solidFill>
                <a:srgbClr val="0B5394"/>
              </a:solidFill>
            </a:endParaRPr>
          </a:p>
          <a:p>
            <a:pPr marL="0" lvl="0" indent="0" algn="l" rtl="0">
              <a:lnSpc>
                <a:spcPct val="90000"/>
              </a:lnSpc>
              <a:spcBef>
                <a:spcPts val="1000"/>
              </a:spcBef>
              <a:spcAft>
                <a:spcPts val="0"/>
              </a:spcAft>
              <a:buSzPts val="1800"/>
              <a:buNone/>
            </a:pPr>
            <a:endParaRPr dirty="0">
              <a:solidFill>
                <a:srgbClr val="0B5394"/>
              </a:solidFill>
            </a:endParaRPr>
          </a:p>
        </p:txBody>
      </p:sp>
      <p:sp>
        <p:nvSpPr>
          <p:cNvPr id="93" name="Google Shape;93;g2e0a3416140_0_0"/>
          <p:cNvSpPr txBox="1">
            <a:spLocks noGrp="1"/>
          </p:cNvSpPr>
          <p:nvPr>
            <p:ph type="body" idx="2"/>
          </p:nvPr>
        </p:nvSpPr>
        <p:spPr>
          <a:xfrm>
            <a:off x="4997250" y="1191863"/>
            <a:ext cx="5181600" cy="1958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000" u="sng" dirty="0">
                <a:solidFill>
                  <a:srgbClr val="0B5394"/>
                </a:solidFill>
              </a:rPr>
              <a:t>Executive Secretary</a:t>
            </a:r>
            <a:endParaRPr sz="2000" u="sng" dirty="0">
              <a:solidFill>
                <a:srgbClr val="0B5394"/>
              </a:solidFill>
            </a:endParaRPr>
          </a:p>
          <a:p>
            <a:pPr marL="0" lvl="0" indent="0" algn="l" rtl="0">
              <a:lnSpc>
                <a:spcPct val="90000"/>
              </a:lnSpc>
              <a:spcBef>
                <a:spcPts val="1000"/>
              </a:spcBef>
              <a:spcAft>
                <a:spcPts val="0"/>
              </a:spcAft>
              <a:buClr>
                <a:schemeClr val="dk1"/>
              </a:buClr>
              <a:buSzPts val="1100"/>
              <a:buFont typeface="Arial"/>
              <a:buNone/>
            </a:pPr>
            <a:r>
              <a:rPr lang="en-US" sz="2000" dirty="0">
                <a:solidFill>
                  <a:srgbClr val="0B5394"/>
                </a:solidFill>
              </a:rPr>
              <a:t>Masha Edmonson, UCAR</a:t>
            </a:r>
            <a:endParaRPr sz="2000" dirty="0">
              <a:solidFill>
                <a:srgbClr val="0B5394"/>
              </a:solidFill>
            </a:endParaRPr>
          </a:p>
          <a:p>
            <a:pPr marL="0" lvl="0" indent="0" algn="l" rtl="0">
              <a:lnSpc>
                <a:spcPct val="90000"/>
              </a:lnSpc>
              <a:spcBef>
                <a:spcPts val="1000"/>
              </a:spcBef>
              <a:spcAft>
                <a:spcPts val="0"/>
              </a:spcAft>
              <a:buClr>
                <a:schemeClr val="dk1"/>
              </a:buClr>
              <a:buSzPts val="1100"/>
              <a:buFont typeface="Arial"/>
              <a:buNone/>
            </a:pPr>
            <a:r>
              <a:rPr lang="en-US" sz="2000" dirty="0">
                <a:solidFill>
                  <a:srgbClr val="0B5394"/>
                </a:solidFill>
              </a:rPr>
              <a:t>Katie </a:t>
            </a:r>
            <a:r>
              <a:rPr lang="en-US" sz="2000" dirty="0" err="1">
                <a:solidFill>
                  <a:srgbClr val="0B5394"/>
                </a:solidFill>
              </a:rPr>
              <a:t>Fillingham</a:t>
            </a:r>
            <a:r>
              <a:rPr lang="en-US" sz="2000" dirty="0">
                <a:solidFill>
                  <a:srgbClr val="0B5394"/>
                </a:solidFill>
              </a:rPr>
              <a:t>, UCAR</a:t>
            </a:r>
            <a:endParaRPr sz="2000" dirty="0">
              <a:solidFill>
                <a:srgbClr val="0B5394"/>
              </a:solidFill>
            </a:endParaRPr>
          </a:p>
          <a:p>
            <a:pPr marL="0" lvl="0" indent="0" algn="l" rtl="0">
              <a:lnSpc>
                <a:spcPct val="90000"/>
              </a:lnSpc>
              <a:spcBef>
                <a:spcPts val="1000"/>
              </a:spcBef>
              <a:spcAft>
                <a:spcPts val="0"/>
              </a:spcAft>
              <a:buSzPts val="1800"/>
              <a:buNone/>
            </a:pPr>
            <a:r>
              <a:rPr lang="en-US" sz="2000" u="sng" dirty="0">
                <a:solidFill>
                  <a:srgbClr val="0B5394"/>
                </a:solidFill>
              </a:rPr>
              <a:t>Support</a:t>
            </a:r>
            <a:endParaRPr sz="2000" u="sng"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Sarah Weiss, ONR</a:t>
            </a:r>
            <a:endParaRPr sz="2000" dirty="0">
              <a:solidFill>
                <a:srgbClr val="0B5394"/>
              </a:solidFill>
            </a:endParaRPr>
          </a:p>
        </p:txBody>
      </p:sp>
      <p:sp>
        <p:nvSpPr>
          <p:cNvPr id="94" name="Google Shape;94;g2e0a3416140_0_0"/>
          <p:cNvSpPr txBox="1">
            <a:spLocks noGrp="1"/>
          </p:cNvSpPr>
          <p:nvPr>
            <p:ph type="body" idx="1"/>
          </p:nvPr>
        </p:nvSpPr>
        <p:spPr>
          <a:xfrm>
            <a:off x="838200" y="3103000"/>
            <a:ext cx="5181600" cy="3755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000" b="1" u="sng" dirty="0">
                <a:solidFill>
                  <a:srgbClr val="0B5394"/>
                </a:solidFill>
              </a:rPr>
              <a:t>Writing Team</a:t>
            </a:r>
            <a:endParaRPr sz="2000" b="1" u="sng"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Meredith </a:t>
            </a:r>
            <a:r>
              <a:rPr lang="en-US" sz="2000" dirty="0" err="1">
                <a:solidFill>
                  <a:srgbClr val="0B5394"/>
                </a:solidFill>
              </a:rPr>
              <a:t>Bartron</a:t>
            </a:r>
            <a:r>
              <a:rPr lang="en-US" sz="2000" dirty="0">
                <a:solidFill>
                  <a:srgbClr val="0B5394"/>
                </a:solidFill>
              </a:rPr>
              <a:t>, USFWS</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Karen Clark, NIH/NLM</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Margaret Hunter, USGS</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Richard Lance, USACE</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Alyse Larkin, NOAA</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Ricardo </a:t>
            </a:r>
            <a:r>
              <a:rPr lang="en-US" sz="2000" dirty="0" err="1">
                <a:solidFill>
                  <a:srgbClr val="0B5394"/>
                </a:solidFill>
              </a:rPr>
              <a:t>Letelier</a:t>
            </a:r>
            <a:r>
              <a:rPr lang="en-US" sz="2000" dirty="0">
                <a:solidFill>
                  <a:srgbClr val="0B5394"/>
                </a:solidFill>
              </a:rPr>
              <a:t>, NSF</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Cheryl Morrison, USGS</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Krista Nichols, NOAA</a:t>
            </a:r>
            <a:endParaRPr sz="1800" dirty="0">
              <a:solidFill>
                <a:srgbClr val="0B5394"/>
              </a:solidFill>
            </a:endParaRPr>
          </a:p>
          <a:p>
            <a:pPr marL="0" lvl="0" indent="0" algn="l" rtl="0">
              <a:lnSpc>
                <a:spcPct val="90000"/>
              </a:lnSpc>
              <a:spcBef>
                <a:spcPts val="1000"/>
              </a:spcBef>
              <a:spcAft>
                <a:spcPts val="0"/>
              </a:spcAft>
              <a:buSzPts val="1800"/>
              <a:buNone/>
            </a:pPr>
            <a:endParaRPr dirty="0">
              <a:solidFill>
                <a:srgbClr val="0B5394"/>
              </a:solidFill>
            </a:endParaRPr>
          </a:p>
        </p:txBody>
      </p:sp>
      <p:sp>
        <p:nvSpPr>
          <p:cNvPr id="95" name="Google Shape;95;g2e0a3416140_0_0"/>
          <p:cNvSpPr txBox="1">
            <a:spLocks noGrp="1"/>
          </p:cNvSpPr>
          <p:nvPr>
            <p:ph type="body" idx="2"/>
          </p:nvPr>
        </p:nvSpPr>
        <p:spPr>
          <a:xfrm>
            <a:off x="4997250" y="3432575"/>
            <a:ext cx="5181600" cy="34254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000" dirty="0">
                <a:solidFill>
                  <a:srgbClr val="0B5394"/>
                </a:solidFill>
              </a:rPr>
              <a:t>John Darling, EPA</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Amelia-Juliette Demery, NSF</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Meredith Everett, NOAA</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Zachary Gold, NOAA</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Jennifer </a:t>
            </a:r>
            <a:r>
              <a:rPr lang="en-US" sz="2000" dirty="0" err="1">
                <a:solidFill>
                  <a:srgbClr val="0B5394"/>
                </a:solidFill>
              </a:rPr>
              <a:t>Gumm</a:t>
            </a:r>
            <a:r>
              <a:rPr lang="en-US" sz="2000" dirty="0">
                <a:solidFill>
                  <a:srgbClr val="0B5394"/>
                </a:solidFill>
              </a:rPr>
              <a:t>, USFW</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Kim Parsons, NOAA</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Mike Schwartz, USFS</a:t>
            </a:r>
            <a:endParaRPr sz="2000" dirty="0">
              <a:solidFill>
                <a:srgbClr val="0B5394"/>
              </a:solidFill>
            </a:endParaRPr>
          </a:p>
          <a:p>
            <a:pPr marL="0" lvl="0" indent="0" algn="l" rtl="0">
              <a:lnSpc>
                <a:spcPct val="90000"/>
              </a:lnSpc>
              <a:spcBef>
                <a:spcPts val="1000"/>
              </a:spcBef>
              <a:spcAft>
                <a:spcPts val="0"/>
              </a:spcAft>
              <a:buSzPts val="1800"/>
              <a:buNone/>
            </a:pPr>
            <a:r>
              <a:rPr lang="en-US" sz="2000" dirty="0">
                <a:solidFill>
                  <a:srgbClr val="0B5394"/>
                </a:solidFill>
              </a:rPr>
              <a:t>Adam Sepulveda, USGS</a:t>
            </a:r>
            <a:endParaRPr sz="2000" dirty="0">
              <a:solidFill>
                <a:srgbClr val="0B5394"/>
              </a:solidFill>
            </a:endParaRPr>
          </a:p>
        </p:txBody>
      </p:sp>
      <p:pic>
        <p:nvPicPr>
          <p:cNvPr id="96" name="Google Shape;96;g2e0a3416140_0_0"/>
          <p:cNvPicPr preferRelativeResize="0"/>
          <p:nvPr/>
        </p:nvPicPr>
        <p:blipFill rotWithShape="1">
          <a:blip r:embed="rId3">
            <a:alphaModFix/>
          </a:blip>
          <a:srcRect/>
          <a:stretch/>
        </p:blipFill>
        <p:spPr>
          <a:xfrm>
            <a:off x="8898780" y="374139"/>
            <a:ext cx="974859" cy="974860"/>
          </a:xfrm>
          <a:prstGeom prst="rect">
            <a:avLst/>
          </a:prstGeom>
          <a:noFill/>
          <a:ln>
            <a:noFill/>
          </a:ln>
        </p:spPr>
      </p:pic>
      <p:pic>
        <p:nvPicPr>
          <p:cNvPr id="97" name="Google Shape;97;g2e0a3416140_0_0"/>
          <p:cNvPicPr preferRelativeResize="0"/>
          <p:nvPr/>
        </p:nvPicPr>
        <p:blipFill rotWithShape="1">
          <a:blip r:embed="rId4">
            <a:alphaModFix/>
          </a:blip>
          <a:srcRect/>
          <a:stretch/>
        </p:blipFill>
        <p:spPr>
          <a:xfrm>
            <a:off x="8898780" y="1560164"/>
            <a:ext cx="974859" cy="1132694"/>
          </a:xfrm>
          <a:prstGeom prst="rect">
            <a:avLst/>
          </a:prstGeom>
          <a:noFill/>
          <a:ln>
            <a:noFill/>
          </a:ln>
        </p:spPr>
      </p:pic>
      <p:pic>
        <p:nvPicPr>
          <p:cNvPr id="98" name="Google Shape;98;g2e0a3416140_0_0"/>
          <p:cNvPicPr preferRelativeResize="0"/>
          <p:nvPr/>
        </p:nvPicPr>
        <p:blipFill rotWithShape="1">
          <a:blip r:embed="rId5">
            <a:alphaModFix/>
          </a:blip>
          <a:srcRect/>
          <a:stretch/>
        </p:blipFill>
        <p:spPr>
          <a:xfrm>
            <a:off x="10263499" y="374139"/>
            <a:ext cx="1803977" cy="823393"/>
          </a:xfrm>
          <a:prstGeom prst="rect">
            <a:avLst/>
          </a:prstGeom>
          <a:noFill/>
          <a:ln>
            <a:noFill/>
          </a:ln>
        </p:spPr>
      </p:pic>
      <p:pic>
        <p:nvPicPr>
          <p:cNvPr id="99" name="Google Shape;99;g2e0a3416140_0_0"/>
          <p:cNvPicPr preferRelativeResize="0"/>
          <p:nvPr/>
        </p:nvPicPr>
        <p:blipFill rotWithShape="1">
          <a:blip r:embed="rId6">
            <a:alphaModFix/>
          </a:blip>
          <a:srcRect/>
          <a:stretch/>
        </p:blipFill>
        <p:spPr>
          <a:xfrm>
            <a:off x="8986160" y="5616732"/>
            <a:ext cx="800100" cy="981076"/>
          </a:xfrm>
          <a:prstGeom prst="rect">
            <a:avLst/>
          </a:prstGeom>
          <a:noFill/>
          <a:ln>
            <a:noFill/>
          </a:ln>
        </p:spPr>
      </p:pic>
      <p:pic>
        <p:nvPicPr>
          <p:cNvPr id="100" name="Google Shape;100;g2e0a3416140_0_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390700" y="1817186"/>
            <a:ext cx="1549575" cy="618650"/>
          </a:xfrm>
          <a:prstGeom prst="rect">
            <a:avLst/>
          </a:prstGeom>
          <a:noFill/>
          <a:ln>
            <a:noFill/>
          </a:ln>
        </p:spPr>
      </p:pic>
      <p:pic>
        <p:nvPicPr>
          <p:cNvPr id="101" name="Google Shape;101;g2e0a3416140_0_0" descr="Multimedia Gallery - NSF logo | NSF - National Science Foundation"/>
          <p:cNvPicPr preferRelativeResize="0"/>
          <p:nvPr/>
        </p:nvPicPr>
        <p:blipFill rotWithShape="1">
          <a:blip r:embed="rId8">
            <a:alphaModFix/>
          </a:blip>
          <a:srcRect/>
          <a:stretch/>
        </p:blipFill>
        <p:spPr>
          <a:xfrm>
            <a:off x="10271272" y="4273671"/>
            <a:ext cx="1788433" cy="1127307"/>
          </a:xfrm>
          <a:prstGeom prst="rect">
            <a:avLst/>
          </a:prstGeom>
          <a:noFill/>
          <a:ln>
            <a:noFill/>
          </a:ln>
        </p:spPr>
      </p:pic>
      <p:pic>
        <p:nvPicPr>
          <p:cNvPr id="102" name="Google Shape;102;g2e0a3416140_0_0" descr="Logo Army: Us Army Corps Of Engineers Valley Springs Ca"/>
          <p:cNvPicPr preferRelativeResize="0"/>
          <p:nvPr/>
        </p:nvPicPr>
        <p:blipFill rotWithShape="1">
          <a:blip r:embed="rId9">
            <a:alphaModFix/>
          </a:blip>
          <a:srcRect/>
          <a:stretch/>
        </p:blipFill>
        <p:spPr>
          <a:xfrm>
            <a:off x="8730569" y="2956473"/>
            <a:ext cx="1311281" cy="981076"/>
          </a:xfrm>
          <a:prstGeom prst="rect">
            <a:avLst/>
          </a:prstGeom>
          <a:noFill/>
          <a:ln>
            <a:noFill/>
          </a:ln>
        </p:spPr>
      </p:pic>
      <p:pic>
        <p:nvPicPr>
          <p:cNvPr id="103" name="Google Shape;103;g2e0a3416140_0_0" descr="environmental_protection_agency-epa-logo – The Gym Doctors Inc"/>
          <p:cNvPicPr preferRelativeResize="0"/>
          <p:nvPr/>
        </p:nvPicPr>
        <p:blipFill rotWithShape="1">
          <a:blip r:embed="rId10">
            <a:alphaModFix/>
          </a:blip>
          <a:srcRect/>
          <a:stretch/>
        </p:blipFill>
        <p:spPr>
          <a:xfrm>
            <a:off x="10646622" y="2928145"/>
            <a:ext cx="1037732" cy="1037732"/>
          </a:xfrm>
          <a:prstGeom prst="rect">
            <a:avLst/>
          </a:prstGeom>
          <a:noFill/>
          <a:ln>
            <a:noFill/>
          </a:ln>
        </p:spPr>
      </p:pic>
      <p:pic>
        <p:nvPicPr>
          <p:cNvPr id="104" name="Google Shape;104;g2e0a3416140_0_0"/>
          <p:cNvPicPr preferRelativeResize="0"/>
          <p:nvPr/>
        </p:nvPicPr>
        <p:blipFill rotWithShape="1">
          <a:blip r:embed="rId11">
            <a:alphaModFix/>
          </a:blip>
          <a:srcRect/>
          <a:stretch/>
        </p:blipFill>
        <p:spPr>
          <a:xfrm>
            <a:off x="9005210" y="4389649"/>
            <a:ext cx="762000" cy="895350"/>
          </a:xfrm>
          <a:prstGeom prst="rect">
            <a:avLst/>
          </a:prstGeom>
          <a:noFill/>
          <a:ln>
            <a:noFill/>
          </a:ln>
        </p:spPr>
      </p:pic>
      <p:pic>
        <p:nvPicPr>
          <p:cNvPr id="105" name="Google Shape;105;g2e0a3416140_0_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646613" y="5532364"/>
            <a:ext cx="1037750" cy="1149811"/>
          </a:xfrm>
          <a:prstGeom prst="rect">
            <a:avLst/>
          </a:prstGeom>
          <a:noFill/>
          <a:ln>
            <a:noFill/>
          </a:ln>
        </p:spPr>
      </p:pic>
      <p:cxnSp>
        <p:nvCxnSpPr>
          <p:cNvPr id="106" name="Google Shape;106;g2e0a3416140_0_0"/>
          <p:cNvCxnSpPr/>
          <p:nvPr/>
        </p:nvCxnSpPr>
        <p:spPr>
          <a:xfrm flipH="1">
            <a:off x="850100" y="1071200"/>
            <a:ext cx="6892800" cy="23400"/>
          </a:xfrm>
          <a:prstGeom prst="straightConnector1">
            <a:avLst/>
          </a:prstGeom>
          <a:noFill/>
          <a:ln w="28575" cap="flat" cmpd="sng">
            <a:solidFill>
              <a:srgbClr val="0B5394"/>
            </a:solidFill>
            <a:prstDash val="solid"/>
            <a:round/>
            <a:headEnd type="none" w="sm" len="sm"/>
            <a:tailEnd type="none" w="sm" len="sm"/>
          </a:ln>
        </p:spPr>
      </p:cxnSp>
    </p:spTree>
    <p:extLst>
      <p:ext uri="{BB962C8B-B14F-4D97-AF65-F5344CB8AC3E}">
        <p14:creationId xmlns:p14="http://schemas.microsoft.com/office/powerpoint/2010/main" val="185412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94" name="Google Shape;294;g2626be892fc_3_84"/>
          <p:cNvSpPr txBox="1">
            <a:spLocks/>
          </p:cNvSpPr>
          <p:nvPr/>
        </p:nvSpPr>
        <p:spPr>
          <a:xfrm>
            <a:off x="24050" y="46324"/>
            <a:ext cx="3683000" cy="1033139"/>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000"/>
            </a:pPr>
            <a:r>
              <a:rPr lang="en-US" sz="3600" b="1" dirty="0">
                <a:solidFill>
                  <a:srgbClr val="0B5394"/>
                </a:solidFill>
              </a:rPr>
              <a:t>Strategy Engagement</a:t>
            </a:r>
            <a:endParaRPr lang="en-US" sz="3600" dirty="0">
              <a:solidFill>
                <a:srgbClr val="0B5394"/>
              </a:solidFill>
            </a:endParaRPr>
          </a:p>
        </p:txBody>
      </p:sp>
      <p:cxnSp>
        <p:nvCxnSpPr>
          <p:cNvPr id="310" name="Google Shape;310;g2626be892fc_3_84"/>
          <p:cNvCxnSpPr>
            <a:cxnSpLocks/>
          </p:cNvCxnSpPr>
          <p:nvPr/>
        </p:nvCxnSpPr>
        <p:spPr>
          <a:xfrm flipH="1">
            <a:off x="0" y="1054785"/>
            <a:ext cx="3683000" cy="0"/>
          </a:xfrm>
          <a:prstGeom prst="straightConnector1">
            <a:avLst/>
          </a:prstGeom>
          <a:noFill/>
          <a:ln w="28575" cap="flat" cmpd="sng">
            <a:solidFill>
              <a:srgbClr val="0B5394"/>
            </a:solidFill>
            <a:prstDash val="solid"/>
            <a:round/>
            <a:headEnd type="none" w="sm" len="sm"/>
            <a:tailEnd type="none" w="sm" len="sm"/>
          </a:ln>
        </p:spPr>
      </p:cxnSp>
      <p:sp>
        <p:nvSpPr>
          <p:cNvPr id="24" name="Google Shape;295;g2626be892fc_3_84">
            <a:extLst>
              <a:ext uri="{FF2B5EF4-FFF2-40B4-BE49-F238E27FC236}">
                <a16:creationId xmlns:a16="http://schemas.microsoft.com/office/drawing/2014/main" id="{AA40C236-93C6-1283-4894-F599C3EE894A}"/>
              </a:ext>
            </a:extLst>
          </p:cNvPr>
          <p:cNvSpPr txBox="1">
            <a:spLocks/>
          </p:cNvSpPr>
          <p:nvPr/>
        </p:nvSpPr>
        <p:spPr>
          <a:xfrm>
            <a:off x="19884" y="1473423"/>
            <a:ext cx="4305290" cy="29547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03834" algn="l">
              <a:lnSpc>
                <a:spcPct val="80000"/>
              </a:lnSpc>
              <a:buClr>
                <a:srgbClr val="0B5394"/>
              </a:buClr>
              <a:buSzPts val="2200"/>
              <a:buFont typeface="Arial"/>
              <a:buChar char="•"/>
            </a:pPr>
            <a:r>
              <a:rPr lang="en-US" dirty="0">
                <a:solidFill>
                  <a:schemeClr val="accent1">
                    <a:lumMod val="75000"/>
                  </a:schemeClr>
                </a:solidFill>
              </a:rPr>
              <a:t>Wide agency participation, representing 24 federal agencies.</a:t>
            </a:r>
          </a:p>
          <a:p>
            <a:pPr marL="228600" indent="-203834" algn="l">
              <a:lnSpc>
                <a:spcPct val="80000"/>
              </a:lnSpc>
              <a:buClr>
                <a:srgbClr val="0B5394"/>
              </a:buClr>
              <a:buSzPts val="2200"/>
              <a:buFont typeface="Arial"/>
              <a:buChar char="•"/>
            </a:pPr>
            <a:r>
              <a:rPr lang="en-US" dirty="0">
                <a:solidFill>
                  <a:schemeClr val="accent1">
                    <a:lumMod val="75000"/>
                  </a:schemeClr>
                </a:solidFill>
              </a:rPr>
              <a:t>Over 100 federal subject matter experts and leaders engaged in review, generating nearly 50 pages of adjudicated comments.</a:t>
            </a:r>
          </a:p>
          <a:p>
            <a:pPr marL="228600" indent="-203834" algn="l">
              <a:lnSpc>
                <a:spcPct val="80000"/>
              </a:lnSpc>
              <a:buClr>
                <a:srgbClr val="0B5394"/>
              </a:buClr>
              <a:buSzPts val="2200"/>
              <a:buFont typeface="Arial"/>
              <a:buChar char="•"/>
            </a:pPr>
            <a:r>
              <a:rPr lang="en-US" dirty="0">
                <a:solidFill>
                  <a:schemeClr val="accent1">
                    <a:lumMod val="75000"/>
                  </a:schemeClr>
                </a:solidFill>
              </a:rPr>
              <a:t>The public response to the Request for Information generated nearly 500 lines of comments that were carefully considered in constructing the Strategy.</a:t>
            </a:r>
          </a:p>
        </p:txBody>
      </p:sp>
      <p:pic>
        <p:nvPicPr>
          <p:cNvPr id="26" name="Picture 25">
            <a:extLst>
              <a:ext uri="{FF2B5EF4-FFF2-40B4-BE49-F238E27FC236}">
                <a16:creationId xmlns:a16="http://schemas.microsoft.com/office/drawing/2014/main" id="{C7D08C1E-AAF6-9069-0FB1-DCBD1FA4D4CF}"/>
              </a:ext>
            </a:extLst>
          </p:cNvPr>
          <p:cNvPicPr>
            <a:picLocks noChangeAspect="1"/>
          </p:cNvPicPr>
          <p:nvPr/>
        </p:nvPicPr>
        <p:blipFill>
          <a:blip r:embed="rId3"/>
          <a:stretch>
            <a:fillRect/>
          </a:stretch>
        </p:blipFill>
        <p:spPr>
          <a:xfrm>
            <a:off x="4386074" y="22950"/>
            <a:ext cx="7786042" cy="6870418"/>
          </a:xfrm>
          <a:prstGeom prst="rect">
            <a:avLst/>
          </a:prstGeom>
        </p:spPr>
      </p:pic>
      <p:sp>
        <p:nvSpPr>
          <p:cNvPr id="2" name="TextBox 1">
            <a:extLst>
              <a:ext uri="{FF2B5EF4-FFF2-40B4-BE49-F238E27FC236}">
                <a16:creationId xmlns:a16="http://schemas.microsoft.com/office/drawing/2014/main" id="{540FC1C8-E83C-4E8D-9DD9-F799D31A9AEA}"/>
              </a:ext>
            </a:extLst>
          </p:cNvPr>
          <p:cNvSpPr txBox="1"/>
          <p:nvPr/>
        </p:nvSpPr>
        <p:spPr>
          <a:xfrm>
            <a:off x="9466727" y="6096386"/>
            <a:ext cx="1828800" cy="738664"/>
          </a:xfrm>
          <a:prstGeom prst="rect">
            <a:avLst/>
          </a:prstGeom>
          <a:noFill/>
        </p:spPr>
        <p:txBody>
          <a:bodyPr wrap="square" rtlCol="0">
            <a:spAutoFit/>
          </a:bodyPr>
          <a:lstStyle/>
          <a:p>
            <a:pPr algn="r"/>
            <a:r>
              <a:rPr lang="en-US" dirty="0"/>
              <a:t>Federal review of the National Aquatic eDNA Strategy </a:t>
            </a:r>
          </a:p>
        </p:txBody>
      </p:sp>
    </p:spTree>
    <p:extLst>
      <p:ext uri="{BB962C8B-B14F-4D97-AF65-F5344CB8AC3E}">
        <p14:creationId xmlns:p14="http://schemas.microsoft.com/office/powerpoint/2010/main" val="3232416438"/>
      </p:ext>
    </p:extLst>
  </p:cSld>
  <p:clrMapOvr>
    <a:masterClrMapping/>
  </p:clrMapOvr>
  <mc:AlternateContent xmlns:mc="http://schemas.openxmlformats.org/markup-compatibility/2006" xmlns:p14="http://schemas.microsoft.com/office/powerpoint/2010/main">
    <mc:Choice Requires="p14">
      <p:transition spd="slow" p14:dur="2000" advTm="48969"/>
    </mc:Choice>
    <mc:Fallback xmlns="">
      <p:transition spd="slow" advTm="489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g2626be892fc_3_84"/>
          <p:cNvSpPr txBox="1">
            <a:spLocks noGrp="1"/>
          </p:cNvSpPr>
          <p:nvPr>
            <p:ph type="body" idx="1"/>
          </p:nvPr>
        </p:nvSpPr>
        <p:spPr>
          <a:xfrm>
            <a:off x="257245" y="1103450"/>
            <a:ext cx="6727755" cy="5632025"/>
          </a:xfrm>
          <a:prstGeom prst="rect">
            <a:avLst/>
          </a:prstGeom>
          <a:noFill/>
          <a:ln>
            <a:noFill/>
          </a:ln>
        </p:spPr>
        <p:txBody>
          <a:bodyPr spcFirstLastPara="1" wrap="square" lIns="91425" tIns="45700" rIns="91425" bIns="45700" anchor="t" anchorCtr="0">
            <a:noAutofit/>
          </a:bodyPr>
          <a:lstStyle/>
          <a:p>
            <a:pPr marL="228600" lvl="0" indent="-203834" algn="l" rtl="0">
              <a:lnSpc>
                <a:spcPct val="80000"/>
              </a:lnSpc>
              <a:spcBef>
                <a:spcPts val="1000"/>
              </a:spcBef>
              <a:spcAft>
                <a:spcPts val="0"/>
              </a:spcAft>
              <a:buClr>
                <a:srgbClr val="0B5394"/>
              </a:buClr>
              <a:buSzPts val="2200"/>
              <a:buChar char="•"/>
            </a:pPr>
            <a:r>
              <a:rPr lang="en-US" sz="2400" dirty="0">
                <a:solidFill>
                  <a:schemeClr val="tx1"/>
                </a:solidFill>
              </a:rPr>
              <a:t>The submissions to the RFI contained multiple authors, with contributors representing:</a:t>
            </a:r>
          </a:p>
          <a:p>
            <a:pPr marL="685800" lvl="1" indent="-203834">
              <a:lnSpc>
                <a:spcPct val="80000"/>
              </a:lnSpc>
              <a:spcBef>
                <a:spcPts val="1000"/>
              </a:spcBef>
              <a:buClr>
                <a:srgbClr val="0B5394"/>
              </a:buClr>
              <a:buSzPts val="2200"/>
            </a:pPr>
            <a:r>
              <a:rPr lang="en-US" sz="2200" dirty="0">
                <a:solidFill>
                  <a:schemeClr val="accent1">
                    <a:lumMod val="75000"/>
                  </a:schemeClr>
                </a:solidFill>
              </a:rPr>
              <a:t>Academic Institutions</a:t>
            </a:r>
          </a:p>
          <a:p>
            <a:pPr marL="685800" lvl="1" indent="-203834">
              <a:lnSpc>
                <a:spcPct val="80000"/>
              </a:lnSpc>
              <a:spcBef>
                <a:spcPts val="1000"/>
              </a:spcBef>
              <a:buClr>
                <a:srgbClr val="0B5394"/>
              </a:buClr>
              <a:buSzPts val="2200"/>
            </a:pPr>
            <a:r>
              <a:rPr lang="en-US" sz="2200" dirty="0">
                <a:solidFill>
                  <a:schemeClr val="accent1">
                    <a:lumMod val="75000"/>
                  </a:schemeClr>
                </a:solidFill>
              </a:rPr>
              <a:t>Commercial Companies</a:t>
            </a:r>
          </a:p>
          <a:p>
            <a:pPr marL="685800" lvl="1" indent="-203834">
              <a:lnSpc>
                <a:spcPct val="80000"/>
              </a:lnSpc>
              <a:spcBef>
                <a:spcPts val="1000"/>
              </a:spcBef>
              <a:buClr>
                <a:srgbClr val="0B5394"/>
              </a:buClr>
              <a:buSzPts val="2200"/>
            </a:pPr>
            <a:r>
              <a:rPr lang="en-US" sz="2200" dirty="0">
                <a:solidFill>
                  <a:schemeClr val="accent1">
                    <a:lumMod val="75000"/>
                  </a:schemeClr>
                </a:solidFill>
              </a:rPr>
              <a:t>Business Groups</a:t>
            </a:r>
          </a:p>
          <a:p>
            <a:pPr marL="685800" lvl="1" indent="-203834">
              <a:lnSpc>
                <a:spcPct val="80000"/>
              </a:lnSpc>
              <a:spcBef>
                <a:spcPts val="1000"/>
              </a:spcBef>
              <a:buClr>
                <a:srgbClr val="0B5394"/>
              </a:buClr>
              <a:buSzPts val="2200"/>
            </a:pPr>
            <a:r>
              <a:rPr lang="en-US" sz="2200" dirty="0">
                <a:solidFill>
                  <a:schemeClr val="accent1">
                    <a:lumMod val="75000"/>
                  </a:schemeClr>
                </a:solidFill>
              </a:rPr>
              <a:t>Philanthropic Organizations</a:t>
            </a:r>
          </a:p>
          <a:p>
            <a:pPr marL="685800" lvl="1" indent="-203834">
              <a:lnSpc>
                <a:spcPct val="80000"/>
              </a:lnSpc>
              <a:spcBef>
                <a:spcPts val="1000"/>
              </a:spcBef>
              <a:buClr>
                <a:srgbClr val="0B5394"/>
              </a:buClr>
              <a:buSzPts val="2200"/>
            </a:pPr>
            <a:r>
              <a:rPr lang="en-US" sz="2200" dirty="0">
                <a:solidFill>
                  <a:schemeClr val="accent1">
                    <a:lumMod val="75000"/>
                  </a:schemeClr>
                </a:solidFill>
              </a:rPr>
              <a:t>Public R&amp;D Agencies</a:t>
            </a:r>
          </a:p>
          <a:p>
            <a:pPr marL="685800" lvl="1" indent="-203834">
              <a:lnSpc>
                <a:spcPct val="80000"/>
              </a:lnSpc>
              <a:spcBef>
                <a:spcPts val="1000"/>
              </a:spcBef>
              <a:buClr>
                <a:srgbClr val="0B5394"/>
              </a:buClr>
              <a:buSzPts val="2200"/>
            </a:pPr>
            <a:r>
              <a:rPr lang="en-US" sz="2200" dirty="0">
                <a:solidFill>
                  <a:schemeClr val="accent1">
                    <a:lumMod val="75000"/>
                  </a:schemeClr>
                </a:solidFill>
              </a:rPr>
              <a:t>Nonprofit R&amp;D Agencies</a:t>
            </a:r>
          </a:p>
          <a:p>
            <a:pPr marL="685800" lvl="1" indent="-203834">
              <a:lnSpc>
                <a:spcPct val="80000"/>
              </a:lnSpc>
              <a:spcBef>
                <a:spcPts val="1000"/>
              </a:spcBef>
              <a:buClr>
                <a:srgbClr val="0B5394"/>
              </a:buClr>
              <a:buSzPts val="2200"/>
            </a:pPr>
            <a:r>
              <a:rPr lang="en-US" sz="2200" dirty="0">
                <a:solidFill>
                  <a:schemeClr val="accent1">
                    <a:lumMod val="75000"/>
                  </a:schemeClr>
                </a:solidFill>
              </a:rPr>
              <a:t>Federal Government</a:t>
            </a:r>
          </a:p>
          <a:p>
            <a:pPr marL="685800" lvl="1" indent="-203834">
              <a:lnSpc>
                <a:spcPct val="80000"/>
              </a:lnSpc>
              <a:spcBef>
                <a:spcPts val="1000"/>
              </a:spcBef>
              <a:buClr>
                <a:srgbClr val="0B5394"/>
              </a:buClr>
              <a:buSzPts val="2200"/>
            </a:pPr>
            <a:r>
              <a:rPr lang="en-US" sz="2200" dirty="0">
                <a:solidFill>
                  <a:schemeClr val="accent1">
                    <a:lumMod val="75000"/>
                  </a:schemeClr>
                </a:solidFill>
              </a:rPr>
              <a:t>State Governments</a:t>
            </a:r>
          </a:p>
          <a:p>
            <a:pPr marL="685800" lvl="1" indent="-203834">
              <a:lnSpc>
                <a:spcPct val="80000"/>
              </a:lnSpc>
              <a:spcBef>
                <a:spcPts val="1000"/>
              </a:spcBef>
              <a:buClr>
                <a:srgbClr val="0B5394"/>
              </a:buClr>
              <a:buSzPts val="2200"/>
            </a:pPr>
            <a:r>
              <a:rPr lang="en-US" sz="2200" dirty="0">
                <a:solidFill>
                  <a:schemeClr val="accent1">
                    <a:lumMod val="75000"/>
                  </a:schemeClr>
                </a:solidFill>
              </a:rPr>
              <a:t>Local Governments</a:t>
            </a:r>
          </a:p>
          <a:p>
            <a:pPr marL="685800" lvl="1" indent="-203834">
              <a:lnSpc>
                <a:spcPct val="80000"/>
              </a:lnSpc>
              <a:spcBef>
                <a:spcPts val="1000"/>
              </a:spcBef>
              <a:buClr>
                <a:srgbClr val="0B5394"/>
              </a:buClr>
              <a:buSzPts val="2200"/>
            </a:pPr>
            <a:r>
              <a:rPr lang="en-US" sz="2200" dirty="0">
                <a:solidFill>
                  <a:schemeClr val="accent1">
                    <a:lumMod val="75000"/>
                  </a:schemeClr>
                </a:solidFill>
              </a:rPr>
              <a:t>Partnering non-US Governments</a:t>
            </a:r>
          </a:p>
        </p:txBody>
      </p:sp>
      <p:sp>
        <p:nvSpPr>
          <p:cNvPr id="4" name="Google Shape;294;g2626be892fc_3_84">
            <a:extLst>
              <a:ext uri="{FF2B5EF4-FFF2-40B4-BE49-F238E27FC236}">
                <a16:creationId xmlns:a16="http://schemas.microsoft.com/office/drawing/2014/main" id="{99086C3A-1231-AE9D-FEF6-C65D4DC37F7A}"/>
              </a:ext>
            </a:extLst>
          </p:cNvPr>
          <p:cNvSpPr txBox="1">
            <a:spLocks/>
          </p:cNvSpPr>
          <p:nvPr/>
        </p:nvSpPr>
        <p:spPr>
          <a:xfrm>
            <a:off x="379650" y="122525"/>
            <a:ext cx="10021650" cy="70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000"/>
            </a:pPr>
            <a:r>
              <a:rPr lang="en-US" sz="3600" b="1" dirty="0">
                <a:solidFill>
                  <a:srgbClr val="0B5394"/>
                </a:solidFill>
              </a:rPr>
              <a:t>Non-federal Engagement</a:t>
            </a:r>
            <a:endParaRPr lang="en-US" sz="3600" dirty="0">
              <a:solidFill>
                <a:srgbClr val="0B5394"/>
              </a:solidFill>
            </a:endParaRPr>
          </a:p>
        </p:txBody>
      </p:sp>
      <p:cxnSp>
        <p:nvCxnSpPr>
          <p:cNvPr id="5" name="Google Shape;310;g2626be892fc_3_84">
            <a:extLst>
              <a:ext uri="{FF2B5EF4-FFF2-40B4-BE49-F238E27FC236}">
                <a16:creationId xmlns:a16="http://schemas.microsoft.com/office/drawing/2014/main" id="{72AAB5DE-3BF4-86E4-49EB-DB34BF570B08}"/>
              </a:ext>
            </a:extLst>
          </p:cNvPr>
          <p:cNvCxnSpPr>
            <a:cxnSpLocks/>
          </p:cNvCxnSpPr>
          <p:nvPr/>
        </p:nvCxnSpPr>
        <p:spPr>
          <a:xfrm flipH="1" flipV="1">
            <a:off x="479225" y="791625"/>
            <a:ext cx="6505775" cy="35900"/>
          </a:xfrm>
          <a:prstGeom prst="straightConnector1">
            <a:avLst/>
          </a:prstGeom>
          <a:noFill/>
          <a:ln w="28575" cap="flat" cmpd="sng">
            <a:solidFill>
              <a:srgbClr val="0B5394"/>
            </a:solidFill>
            <a:prstDash val="solid"/>
            <a:round/>
            <a:headEnd type="none" w="sm" len="sm"/>
            <a:tailEnd type="none" w="sm" len="sm"/>
          </a:ln>
        </p:spPr>
      </p:cxnSp>
      <p:pic>
        <p:nvPicPr>
          <p:cNvPr id="13" name="Picture 12" descr="A group of women working on a boat&#10;&#10;Description automatically generated">
            <a:extLst>
              <a:ext uri="{FF2B5EF4-FFF2-40B4-BE49-F238E27FC236}">
                <a16:creationId xmlns:a16="http://schemas.microsoft.com/office/drawing/2014/main" id="{E311C831-0917-E6A8-9E0C-7A1E8D9882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6254" y="827525"/>
            <a:ext cx="4197095" cy="5596126"/>
          </a:xfrm>
          <a:prstGeom prst="rect">
            <a:avLst/>
          </a:prstGeom>
        </p:spPr>
      </p:pic>
      <p:pic>
        <p:nvPicPr>
          <p:cNvPr id="14" name="Picture 13" descr="A picture containing font, graphics, logo, electric blue&#10;&#10;Description automatically generated">
            <a:extLst>
              <a:ext uri="{FF2B5EF4-FFF2-40B4-BE49-F238E27FC236}">
                <a16:creationId xmlns:a16="http://schemas.microsoft.com/office/drawing/2014/main" id="{04C64B7C-AF98-E53D-8C85-0706BA8A11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7918" y="6030475"/>
            <a:ext cx="1415431" cy="393176"/>
          </a:xfrm>
          <a:prstGeom prst="rect">
            <a:avLst/>
          </a:prstGeom>
        </p:spPr>
      </p:pic>
    </p:spTree>
    <p:extLst>
      <p:ext uri="{BB962C8B-B14F-4D97-AF65-F5344CB8AC3E}">
        <p14:creationId xmlns:p14="http://schemas.microsoft.com/office/powerpoint/2010/main" val="3535360396"/>
      </p:ext>
    </p:extLst>
  </p:cSld>
  <p:clrMapOvr>
    <a:masterClrMapping/>
  </p:clrMapOvr>
  <mc:AlternateContent xmlns:mc="http://schemas.openxmlformats.org/markup-compatibility/2006" xmlns:p14="http://schemas.microsoft.com/office/powerpoint/2010/main">
    <mc:Choice Requires="p14">
      <p:transition spd="slow" p14:dur="2000" advTm="59621"/>
    </mc:Choice>
    <mc:Fallback xmlns="">
      <p:transition spd="slow" advTm="5962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4;g2626be892fc_3_84">
            <a:extLst>
              <a:ext uri="{FF2B5EF4-FFF2-40B4-BE49-F238E27FC236}">
                <a16:creationId xmlns:a16="http://schemas.microsoft.com/office/drawing/2014/main" id="{4896FA6F-2D82-A0D3-A2A9-B269BDDB51A2}"/>
              </a:ext>
            </a:extLst>
          </p:cNvPr>
          <p:cNvSpPr txBox="1">
            <a:spLocks/>
          </p:cNvSpPr>
          <p:nvPr/>
        </p:nvSpPr>
        <p:spPr>
          <a:xfrm>
            <a:off x="379649" y="46325"/>
            <a:ext cx="11677679" cy="53578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000"/>
            </a:pPr>
            <a:r>
              <a:rPr lang="en-US" sz="3200" b="1" dirty="0">
                <a:solidFill>
                  <a:srgbClr val="0B5394"/>
                </a:solidFill>
              </a:rPr>
              <a:t>Examples of RFI Feedback informing the Implementation Plan</a:t>
            </a:r>
            <a:endParaRPr lang="en-US" sz="3200" dirty="0">
              <a:solidFill>
                <a:srgbClr val="0B5394"/>
              </a:solidFill>
            </a:endParaRPr>
          </a:p>
        </p:txBody>
      </p:sp>
      <p:cxnSp>
        <p:nvCxnSpPr>
          <p:cNvPr id="6" name="Google Shape;310;g2626be892fc_3_84">
            <a:extLst>
              <a:ext uri="{FF2B5EF4-FFF2-40B4-BE49-F238E27FC236}">
                <a16:creationId xmlns:a16="http://schemas.microsoft.com/office/drawing/2014/main" id="{11892821-342F-6E19-E909-8EBD9031E947}"/>
              </a:ext>
            </a:extLst>
          </p:cNvPr>
          <p:cNvCxnSpPr/>
          <p:nvPr/>
        </p:nvCxnSpPr>
        <p:spPr>
          <a:xfrm rot="10800000">
            <a:off x="479225" y="563025"/>
            <a:ext cx="10494600" cy="16500"/>
          </a:xfrm>
          <a:prstGeom prst="straightConnector1">
            <a:avLst/>
          </a:prstGeom>
          <a:noFill/>
          <a:ln w="28575" cap="flat" cmpd="sng">
            <a:solidFill>
              <a:srgbClr val="0B5394"/>
            </a:solidFill>
            <a:prstDash val="solid"/>
            <a:round/>
            <a:headEnd type="none" w="sm" len="sm"/>
            <a:tailEnd type="none" w="sm" len="sm"/>
          </a:ln>
        </p:spPr>
      </p:cxnSp>
      <p:sp>
        <p:nvSpPr>
          <p:cNvPr id="7" name="Google Shape;295;g2626be892fc_3_84">
            <a:extLst>
              <a:ext uri="{FF2B5EF4-FFF2-40B4-BE49-F238E27FC236}">
                <a16:creationId xmlns:a16="http://schemas.microsoft.com/office/drawing/2014/main" id="{19E5BE87-8852-6A36-3546-0C6E4B62405A}"/>
              </a:ext>
            </a:extLst>
          </p:cNvPr>
          <p:cNvSpPr txBox="1">
            <a:spLocks noGrp="1"/>
          </p:cNvSpPr>
          <p:nvPr>
            <p:ph type="body" idx="1"/>
          </p:nvPr>
        </p:nvSpPr>
        <p:spPr>
          <a:xfrm>
            <a:off x="134670" y="650630"/>
            <a:ext cx="11922659" cy="6097545"/>
          </a:xfrm>
          <a:prstGeom prst="rect">
            <a:avLst/>
          </a:prstGeom>
          <a:noFill/>
          <a:ln>
            <a:noFill/>
          </a:ln>
        </p:spPr>
        <p:txBody>
          <a:bodyPr spcFirstLastPara="1" wrap="square" lIns="91425" tIns="45700" rIns="91425" bIns="45700" anchor="t" anchorCtr="0">
            <a:noAutofit/>
          </a:bodyPr>
          <a:lstStyle/>
          <a:p>
            <a:pPr marL="24766" lvl="0" indent="0" algn="l" rtl="0">
              <a:lnSpc>
                <a:spcPct val="100000"/>
              </a:lnSpc>
              <a:spcBef>
                <a:spcPts val="0"/>
              </a:spcBef>
              <a:buClr>
                <a:srgbClr val="0B5394"/>
              </a:buClr>
              <a:buSzPts val="2200"/>
              <a:buNone/>
            </a:pPr>
            <a:r>
              <a:rPr lang="en-US" sz="2400" b="1" dirty="0">
                <a:solidFill>
                  <a:schemeClr val="accent1">
                    <a:lumMod val="75000"/>
                  </a:schemeClr>
                </a:solidFill>
              </a:rPr>
              <a:t>Support</a:t>
            </a:r>
            <a:endParaRPr lang="en-US" sz="2400" dirty="0">
              <a:solidFill>
                <a:schemeClr val="accent1">
                  <a:lumMod val="75000"/>
                </a:schemeClr>
              </a:solidFill>
            </a:endParaRPr>
          </a:p>
          <a:p>
            <a:pPr marL="24766" indent="0">
              <a:lnSpc>
                <a:spcPct val="100000"/>
              </a:lnSpc>
              <a:spcBef>
                <a:spcPts val="0"/>
              </a:spcBef>
              <a:buClr>
                <a:srgbClr val="0B5394"/>
              </a:buClr>
              <a:buSzPts val="2200"/>
              <a:buNone/>
            </a:pPr>
            <a:r>
              <a:rPr lang="en-US" sz="1800" dirty="0">
                <a:solidFill>
                  <a:schemeClr val="accent1">
                    <a:lumMod val="75000"/>
                  </a:schemeClr>
                </a:solidFill>
              </a:rPr>
              <a:t>Provide initiatives and incentives for harmonization, research, innovation, implementation, and partnerships.</a:t>
            </a:r>
          </a:p>
          <a:p>
            <a:pPr marL="24766" indent="0">
              <a:lnSpc>
                <a:spcPct val="100000"/>
              </a:lnSpc>
              <a:spcBef>
                <a:spcPts val="0"/>
              </a:spcBef>
              <a:buClr>
                <a:srgbClr val="0B5394"/>
              </a:buClr>
              <a:buSzPts val="2200"/>
              <a:buNone/>
            </a:pPr>
            <a:endParaRPr lang="en-US" sz="1800" b="1" dirty="0">
              <a:solidFill>
                <a:schemeClr val="accent1">
                  <a:lumMod val="75000"/>
                </a:schemeClr>
              </a:solidFill>
            </a:endParaRPr>
          </a:p>
          <a:p>
            <a:pPr marL="24766" indent="0" defTabSz="914400" eaLnBrk="1" fontAlgn="auto" latinLnBrk="0" hangingPunct="1">
              <a:lnSpc>
                <a:spcPct val="100000"/>
              </a:lnSpc>
              <a:spcBef>
                <a:spcPts val="0"/>
              </a:spcBef>
              <a:buClr>
                <a:srgbClr val="0B5394"/>
              </a:buClr>
              <a:buSzPts val="2200"/>
              <a:buNone/>
              <a:tabLst/>
              <a:defRPr/>
            </a:pPr>
            <a:r>
              <a:rPr lang="en-US" sz="2400" b="1" dirty="0">
                <a:solidFill>
                  <a:schemeClr val="accent1">
                    <a:lumMod val="75000"/>
                  </a:schemeClr>
                </a:solidFill>
              </a:rPr>
              <a:t>Infrastructure</a:t>
            </a:r>
          </a:p>
          <a:p>
            <a:pPr marL="24766" indent="0">
              <a:lnSpc>
                <a:spcPct val="100000"/>
              </a:lnSpc>
              <a:spcBef>
                <a:spcPts val="0"/>
              </a:spcBef>
              <a:buClr>
                <a:srgbClr val="0B5394"/>
              </a:buClr>
              <a:buSzPts val="2200"/>
              <a:buNone/>
              <a:defRPr/>
            </a:pPr>
            <a:r>
              <a:rPr lang="en-US" sz="1800" dirty="0">
                <a:solidFill>
                  <a:schemeClr val="accent1">
                    <a:lumMod val="75000"/>
                  </a:schemeClr>
                </a:solidFill>
              </a:rPr>
              <a:t>Adequate and interoperable data storage, analysis, visualization, and sharing of data and metadata -- including bioinformatic tools, portals, and databases for ASVs. Seek automated solutions, low-cost sampling solutions, better filtration for dilute targets &amp; turbid conditions.</a:t>
            </a:r>
          </a:p>
          <a:p>
            <a:pPr marL="24766" indent="0">
              <a:lnSpc>
                <a:spcPct val="100000"/>
              </a:lnSpc>
              <a:spcBef>
                <a:spcPts val="0"/>
              </a:spcBef>
              <a:buClr>
                <a:srgbClr val="0B5394"/>
              </a:buClr>
              <a:buSzPts val="2200"/>
              <a:buNone/>
              <a:defRPr/>
            </a:pPr>
            <a:endParaRPr lang="en-US" sz="1800" dirty="0">
              <a:solidFill>
                <a:schemeClr val="accent1">
                  <a:lumMod val="75000"/>
                </a:schemeClr>
              </a:solidFill>
            </a:endParaRPr>
          </a:p>
          <a:p>
            <a:pPr marL="24766" lvl="0" indent="0">
              <a:lnSpc>
                <a:spcPct val="100000"/>
              </a:lnSpc>
              <a:spcBef>
                <a:spcPts val="0"/>
              </a:spcBef>
              <a:buClr>
                <a:srgbClr val="0B5394"/>
              </a:buClr>
              <a:buSzPts val="2200"/>
              <a:buNone/>
              <a:defRPr/>
            </a:pPr>
            <a:r>
              <a:rPr lang="en-US" sz="2400" b="1" dirty="0">
                <a:solidFill>
                  <a:schemeClr val="accent1">
                    <a:lumMod val="75000"/>
                  </a:schemeClr>
                </a:solidFill>
              </a:rPr>
              <a:t>Technical Consensus </a:t>
            </a:r>
          </a:p>
          <a:p>
            <a:pPr marL="24766" indent="0">
              <a:lnSpc>
                <a:spcPct val="100000"/>
              </a:lnSpc>
              <a:spcBef>
                <a:spcPts val="0"/>
              </a:spcBef>
              <a:buClr>
                <a:srgbClr val="0B5394"/>
              </a:buClr>
              <a:buSzPts val="2200"/>
              <a:buNone/>
            </a:pPr>
            <a:r>
              <a:rPr lang="en-US" sz="1800" dirty="0">
                <a:solidFill>
                  <a:schemeClr val="accent1">
                    <a:lumMod val="75000"/>
                  </a:schemeClr>
                </a:solidFill>
              </a:rPr>
              <a:t>Formalize best practices and protocols for testing and quality checks. Have agreement on acceptable technical assays, monitoring &amp; data practices, and data quality. Include provision of assay metrics, estimates of uncertainty, degree of required replication, and accreditation/validation.</a:t>
            </a:r>
          </a:p>
          <a:p>
            <a:pPr marL="24766" indent="0">
              <a:lnSpc>
                <a:spcPct val="100000"/>
              </a:lnSpc>
              <a:spcBef>
                <a:spcPts val="0"/>
              </a:spcBef>
              <a:buClr>
                <a:srgbClr val="0B5394"/>
              </a:buClr>
              <a:buSzPts val="2200"/>
              <a:buNone/>
            </a:pPr>
            <a:endParaRPr lang="en-US" sz="1800" dirty="0">
              <a:solidFill>
                <a:schemeClr val="accent1">
                  <a:lumMod val="75000"/>
                </a:schemeClr>
              </a:solidFill>
            </a:endParaRPr>
          </a:p>
          <a:p>
            <a:pPr marL="24766" indent="0" defTabSz="914400" eaLnBrk="1" fontAlgn="auto" latinLnBrk="0" hangingPunct="1">
              <a:lnSpc>
                <a:spcPct val="100000"/>
              </a:lnSpc>
              <a:spcBef>
                <a:spcPts val="0"/>
              </a:spcBef>
              <a:buClr>
                <a:srgbClr val="0B5394"/>
              </a:buClr>
              <a:buSzPts val="2200"/>
              <a:buNone/>
              <a:tabLst/>
              <a:defRPr/>
            </a:pPr>
            <a:r>
              <a:rPr lang="en-US" sz="2400" b="1" dirty="0">
                <a:solidFill>
                  <a:schemeClr val="accent1">
                    <a:lumMod val="75000"/>
                  </a:schemeClr>
                </a:solidFill>
              </a:rPr>
              <a:t>Technical Literacy/ Communicate Readiness</a:t>
            </a:r>
          </a:p>
          <a:p>
            <a:pPr marL="24766" indent="0">
              <a:lnSpc>
                <a:spcPct val="100000"/>
              </a:lnSpc>
              <a:spcBef>
                <a:spcPts val="0"/>
              </a:spcBef>
              <a:buClr>
                <a:srgbClr val="0B5394"/>
              </a:buClr>
              <a:buSzPts val="2200"/>
              <a:buNone/>
            </a:pPr>
            <a:r>
              <a:rPr lang="en-US" sz="1800" dirty="0">
                <a:solidFill>
                  <a:schemeClr val="accent1">
                    <a:lumMod val="75000"/>
                  </a:schemeClr>
                </a:solidFill>
              </a:rPr>
              <a:t>Provide decision support tools and unified communication strategies to help everyone distinguish method readiness to inform appropriateness of the tool for each specific application.</a:t>
            </a:r>
          </a:p>
          <a:p>
            <a:pPr marL="24766" indent="0">
              <a:lnSpc>
                <a:spcPct val="100000"/>
              </a:lnSpc>
              <a:spcBef>
                <a:spcPts val="0"/>
              </a:spcBef>
              <a:buClr>
                <a:srgbClr val="0B5394"/>
              </a:buClr>
              <a:buSzPts val="2200"/>
              <a:buNone/>
            </a:pPr>
            <a:endParaRPr lang="en-US" sz="1800" dirty="0">
              <a:solidFill>
                <a:schemeClr val="accent1">
                  <a:lumMod val="75000"/>
                </a:schemeClr>
              </a:solidFill>
            </a:endParaRPr>
          </a:p>
          <a:p>
            <a:pPr marL="24766" indent="0" defTabSz="914400" eaLnBrk="1" fontAlgn="auto" latinLnBrk="0" hangingPunct="1">
              <a:lnSpc>
                <a:spcPct val="100000"/>
              </a:lnSpc>
              <a:spcBef>
                <a:spcPts val="0"/>
              </a:spcBef>
              <a:buClr>
                <a:srgbClr val="0B5394"/>
              </a:buClr>
              <a:buSzPts val="2200"/>
              <a:buNone/>
              <a:tabLst/>
              <a:defRPr/>
            </a:pPr>
            <a:r>
              <a:rPr lang="en-US" sz="2400" b="1" dirty="0">
                <a:solidFill>
                  <a:schemeClr val="accent1">
                    <a:lumMod val="75000"/>
                  </a:schemeClr>
                </a:solidFill>
              </a:rPr>
              <a:t>Inclusion</a:t>
            </a:r>
          </a:p>
          <a:p>
            <a:pPr marL="24766" indent="0">
              <a:lnSpc>
                <a:spcPct val="100000"/>
              </a:lnSpc>
              <a:spcBef>
                <a:spcPts val="0"/>
              </a:spcBef>
              <a:buClr>
                <a:srgbClr val="0B5394"/>
              </a:buClr>
              <a:buSzPts val="2200"/>
              <a:buNone/>
              <a:defRPr/>
            </a:pPr>
            <a:r>
              <a:rPr lang="en-US" sz="1800" dirty="0">
                <a:solidFill>
                  <a:schemeClr val="accent1">
                    <a:lumMod val="75000"/>
                  </a:schemeClr>
                </a:solidFill>
              </a:rPr>
              <a:t>Provide coordination and participation that includes non-federal participants. </a:t>
            </a:r>
          </a:p>
          <a:p>
            <a:pPr marL="24766" indent="0">
              <a:lnSpc>
                <a:spcPct val="100000"/>
              </a:lnSpc>
              <a:spcBef>
                <a:spcPts val="0"/>
              </a:spcBef>
              <a:buClr>
                <a:srgbClr val="0B5394"/>
              </a:buClr>
              <a:buSzPts val="2200"/>
              <a:buNone/>
            </a:pPr>
            <a:endParaRPr lang="en-US" sz="2000" dirty="0">
              <a:solidFill>
                <a:schemeClr val="accent1">
                  <a:lumMod val="75000"/>
                </a:schemeClr>
              </a:solidFill>
            </a:endParaRPr>
          </a:p>
          <a:p>
            <a:pPr marL="24766" indent="0">
              <a:lnSpc>
                <a:spcPct val="100000"/>
              </a:lnSpc>
              <a:spcBef>
                <a:spcPts val="0"/>
              </a:spcBef>
              <a:buClr>
                <a:srgbClr val="0B5394"/>
              </a:buClr>
              <a:buSzPts val="2200"/>
              <a:buNone/>
            </a:pPr>
            <a:endParaRPr lang="en-US" sz="2400" b="1" dirty="0">
              <a:solidFill>
                <a:schemeClr val="accent1">
                  <a:lumMod val="75000"/>
                </a:schemeClr>
              </a:solidFill>
            </a:endParaRPr>
          </a:p>
        </p:txBody>
      </p:sp>
    </p:spTree>
    <p:extLst>
      <p:ext uri="{BB962C8B-B14F-4D97-AF65-F5344CB8AC3E}">
        <p14:creationId xmlns:p14="http://schemas.microsoft.com/office/powerpoint/2010/main" val="96307124"/>
      </p:ext>
    </p:extLst>
  </p:cSld>
  <p:clrMapOvr>
    <a:masterClrMapping/>
  </p:clrMapOvr>
  <mc:AlternateContent xmlns:mc="http://schemas.openxmlformats.org/markup-compatibility/2006" xmlns:p14="http://schemas.microsoft.com/office/powerpoint/2010/main">
    <mc:Choice Requires="p14">
      <p:transition spd="slow" p14:dur="2000" advTm="131515"/>
    </mc:Choice>
    <mc:Fallback xmlns="">
      <p:transition spd="slow" advTm="131515"/>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6666</TotalTime>
  <Words>1340</Words>
  <Application>Microsoft Office PowerPoint</Application>
  <PresentationFormat>Widescreen</PresentationFormat>
  <Paragraphs>144</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Narrow</vt:lpstr>
      <vt:lpstr>Calibri</vt:lpstr>
      <vt:lpstr>Calibri Light</vt:lpstr>
      <vt:lpstr>Symbol</vt:lpstr>
      <vt:lpstr>Tw Cen MT</vt:lpstr>
      <vt:lpstr>Wingdings</vt:lpstr>
      <vt:lpstr>Office Theme</vt:lpstr>
      <vt:lpstr>United States National Aquatic eDNA Strategy</vt:lpstr>
      <vt:lpstr>eDNA: a microbes-to-mammals approach to address demand for large-scale biodiversity monitoring</vt:lpstr>
      <vt:lpstr>National Demand for Biodiversity Data</vt:lpstr>
      <vt:lpstr>The Need for a National Aquatic eDNA Strategy</vt:lpstr>
      <vt:lpstr>PowerPoint Presentation</vt:lpstr>
      <vt:lpstr>Writing Team Members</vt:lpstr>
      <vt:lpstr>PowerPoint Presentation</vt:lpstr>
      <vt:lpstr>PowerPoint Presentation</vt:lpstr>
      <vt:lpstr>PowerPoint Presentation</vt:lpstr>
      <vt:lpstr>PowerPoint Presentation</vt:lpstr>
      <vt:lpstr>PowerPoint Presentation</vt:lpstr>
      <vt:lpstr>PowerPoint Presentation</vt:lpstr>
      <vt:lpstr>Outcomes</vt:lpstr>
      <vt:lpstr>PowerPoint Presentation</vt:lpstr>
      <vt:lpstr>PowerPoint Presentation</vt:lpstr>
      <vt:lpstr>Why do we need standards?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IWG Updates</dc:title>
  <dc:creator>K Goodwin</dc:creator>
  <cp:lastModifiedBy>Sepulveda, Adam J</cp:lastModifiedBy>
  <cp:revision>255</cp:revision>
  <dcterms:modified xsi:type="dcterms:W3CDTF">2024-12-09T15:12:30Z</dcterms:modified>
</cp:coreProperties>
</file>