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74" r:id="rId5"/>
    <p:sldId id="290" r:id="rId6"/>
    <p:sldId id="293" r:id="rId7"/>
    <p:sldId id="294"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7EB4D7-25B6-6B85-9290-F95130246F2E}" name="Couch, Eryn (DFW)" initials="C(" userId="S::eryn.couch@dfw.wa.gov::6628dc54-d9a5-4187-8a46-71485c065632" providerId="AD"/>
  <p188:author id="{DCBB07DC-9E44-AA92-C39B-18FE8A26D185}" name="Hart, Alison L (DFW)" initials="AH" userId="Hart, Alison L (DFW)"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426B"/>
    <a:srgbClr val="5A594D"/>
    <a:srgbClr val="92D2D8"/>
    <a:srgbClr val="007B55"/>
    <a:srgbClr val="F15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054" autoAdjust="0"/>
  </p:normalViewPr>
  <p:slideViewPr>
    <p:cSldViewPr snapToGrid="0">
      <p:cViewPr varScale="1">
        <p:scale>
          <a:sx n="40" d="100"/>
          <a:sy n="40" d="100"/>
        </p:scale>
        <p:origin x="1684" y="36"/>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sh, Susan (DFW)" userId="b221e79e-41f2-4ca6-9944-e88c1e07057e" providerId="ADAL" clId="{AA3CB2D7-5EF3-4F53-9A5C-82202A9365C9}"/>
    <pc:docChg chg="modSld">
      <pc:chgData name="Brush, Susan (DFW)" userId="b221e79e-41f2-4ca6-9944-e88c1e07057e" providerId="ADAL" clId="{AA3CB2D7-5EF3-4F53-9A5C-82202A9365C9}" dt="2024-12-08T21:25:38.901" v="0" actId="20577"/>
      <pc:docMkLst>
        <pc:docMk/>
      </pc:docMkLst>
      <pc:sldChg chg="modNotesTx">
        <pc:chgData name="Brush, Susan (DFW)" userId="b221e79e-41f2-4ca6-9944-e88c1e07057e" providerId="ADAL" clId="{AA3CB2D7-5EF3-4F53-9A5C-82202A9365C9}" dt="2024-12-08T21:25:38.901" v="0" actId="20577"/>
        <pc:sldMkLst>
          <pc:docMk/>
          <pc:sldMk cId="181790126"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09FEE8-815C-9F09-84E1-59C2DBCAC0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208CE1-7C1C-D566-D628-3E61F2FFFE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A1D058-9860-4C37-9D21-AC6EFE975A47}" type="datetimeFigureOut">
              <a:rPr lang="en-US" smtClean="0"/>
              <a:t>12/8/2024</a:t>
            </a:fld>
            <a:endParaRPr lang="en-US"/>
          </a:p>
        </p:txBody>
      </p:sp>
      <p:sp>
        <p:nvSpPr>
          <p:cNvPr id="4" name="Footer Placeholder 3">
            <a:extLst>
              <a:ext uri="{FF2B5EF4-FFF2-40B4-BE49-F238E27FC236}">
                <a16:creationId xmlns:a16="http://schemas.microsoft.com/office/drawing/2014/main" id="{6A63D8D6-66E1-4233-947C-6DCAC93824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F51885-49A3-9397-8220-7D6CCC81D7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BAD10-440F-40BF-A94A-4B961E111E2E}" type="slidenum">
              <a:rPr lang="en-US" smtClean="0"/>
              <a:t>‹#›</a:t>
            </a:fld>
            <a:endParaRPr lang="en-US"/>
          </a:p>
        </p:txBody>
      </p:sp>
    </p:spTree>
    <p:extLst>
      <p:ext uri="{BB962C8B-B14F-4D97-AF65-F5344CB8AC3E}">
        <p14:creationId xmlns:p14="http://schemas.microsoft.com/office/powerpoint/2010/main" val="2013050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F403D-317D-415C-BA20-4BF3553E8698}"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3A5F7-AD37-4A52-BE50-35DB492B03B1}" type="slidenum">
              <a:rPr lang="en-US" smtClean="0"/>
              <a:t>‹#›</a:t>
            </a:fld>
            <a:endParaRPr lang="en-US"/>
          </a:p>
        </p:txBody>
      </p:sp>
    </p:spTree>
    <p:extLst>
      <p:ext uri="{BB962C8B-B14F-4D97-AF65-F5344CB8AC3E}">
        <p14:creationId xmlns:p14="http://schemas.microsoft.com/office/powerpoint/2010/main" val="357773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Susan Brush</a:t>
            </a:r>
            <a:r>
              <a:rPr lang="en-US"/>
              <a:t>. I’ve </a:t>
            </a:r>
            <a:r>
              <a:rPr lang="en-US" dirty="0"/>
              <a:t>been in my as role Watercraft Inspection and Decontamination Section Lead for The Washington Department of Fish and Wildlife for about four months now. My primary duties are to oversee the contracts, agreements and budget management of the WID Program as well as develop strategic planning for our Watercraft Inspection Station operations. </a:t>
            </a:r>
          </a:p>
        </p:txBody>
      </p:sp>
      <p:sp>
        <p:nvSpPr>
          <p:cNvPr id="4" name="Slide Number Placeholder 3"/>
          <p:cNvSpPr>
            <a:spLocks noGrp="1"/>
          </p:cNvSpPr>
          <p:nvPr>
            <p:ph type="sldNum" sz="quarter" idx="5"/>
          </p:nvPr>
        </p:nvSpPr>
        <p:spPr/>
        <p:txBody>
          <a:bodyPr/>
          <a:lstStyle/>
          <a:p>
            <a:fld id="{9943A5F7-AD37-4A52-BE50-35DB492B03B1}" type="slidenum">
              <a:rPr lang="en-US" smtClean="0"/>
              <a:t>1</a:t>
            </a:fld>
            <a:endParaRPr lang="en-US"/>
          </a:p>
        </p:txBody>
      </p:sp>
    </p:spTree>
    <p:extLst>
      <p:ext uri="{BB962C8B-B14F-4D97-AF65-F5344CB8AC3E}">
        <p14:creationId xmlns:p14="http://schemas.microsoft.com/office/powerpoint/2010/main" val="162474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2024 was a big year for Washington’s Watercraft Inspection and Decontamination Section. In July, the staff moved from under Washington Department of Fish and Wildlife’s Enforcement Program to the Fish Program under the Aquatic Invasive Species Unit. I came on staff in August in a newly created role dedicated to the WID section. These changes were implemented to optimize DFW’s ability for a coordinated rapid response should invasive mussels be detected in Washington’s waters.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first big take away or lesson learned that I have from 2024, is how important this newly created role is. Long-term infrastructural changes take time and require concentrated efforts. An example would be our new permanent inspection station in the Southeast of the state in Clarkston, WA. This station was set up, cleared of blackberries and developed for inspection activities at the beginning of this year. A primary concern as the season was underway was that we lacked adequate signage from the highway to instruct boaters of the requirement to be inspected. I have been working with our partners at Washington State Department of Transportation, assembling all required parties, confirmation of design, identifying work crew for installation and connecting contract employees from both agencies to have eyes on this work order since September, and we are *almost* there! Then, the reward, once finished, will be to turn our attention to another location.</a:t>
            </a:r>
          </a:p>
        </p:txBody>
      </p:sp>
      <p:sp>
        <p:nvSpPr>
          <p:cNvPr id="4" name="Slide Number Placeholder 3"/>
          <p:cNvSpPr>
            <a:spLocks noGrp="1"/>
          </p:cNvSpPr>
          <p:nvPr>
            <p:ph type="sldNum" sz="quarter" idx="5"/>
          </p:nvPr>
        </p:nvSpPr>
        <p:spPr/>
        <p:txBody>
          <a:bodyPr/>
          <a:lstStyle/>
          <a:p>
            <a:fld id="{64E40C7C-266D-4790-A899-40D989B23620}" type="slidenum">
              <a:rPr lang="en-US" smtClean="0"/>
              <a:t>2</a:t>
            </a:fld>
            <a:endParaRPr lang="en-US"/>
          </a:p>
        </p:txBody>
      </p:sp>
    </p:spTree>
    <p:extLst>
      <p:ext uri="{BB962C8B-B14F-4D97-AF65-F5344CB8AC3E}">
        <p14:creationId xmlns:p14="http://schemas.microsoft.com/office/powerpoint/2010/main" val="398958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 two big activities on the horizon for 2025. The first is the launch of a new pilot station in NE Washington along the boarder between Washington and Idaho near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Chatteroy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pilot station will be fulfilling dual needs, the first to determine number of boaters for this transportation corridor that may potentially be circumventing our flagship, Liberty Lake/Spokane Station. The second, providing an additional level of protection to Lake Roosevelt Recreational Area. We have partnered for use of this inactive former weigh station with Washington State Highway Patrol and intend on sharing it’s use with the Department of Fish and Wildlife’s Habitat Program’s Chronic Wasting disease survey.</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second big activity for 2025 will be optimizing watercraft inspection activity in Southwestern Washington. Ridgefield staff have been in a roving capacity this last year, due to restricted ability to provide adequate signage at our Port of Entry location. We will be re-evaluating this site to determine if it will meet our long-term capacity needs and work with our Washington State Highway Patrol partners to set ourselves up for better site visibility in the upcoming season.</a:t>
            </a:r>
          </a:p>
          <a:p>
            <a:endParaRPr lang="en-US" dirty="0"/>
          </a:p>
        </p:txBody>
      </p:sp>
      <p:sp>
        <p:nvSpPr>
          <p:cNvPr id="4" name="Slide Number Placeholder 3"/>
          <p:cNvSpPr>
            <a:spLocks noGrp="1"/>
          </p:cNvSpPr>
          <p:nvPr>
            <p:ph type="sldNum" sz="quarter" idx="5"/>
          </p:nvPr>
        </p:nvSpPr>
        <p:spPr/>
        <p:txBody>
          <a:bodyPr/>
          <a:lstStyle/>
          <a:p>
            <a:fld id="{44DD03CD-11C2-4240-BE96-0D6E99BBD1B3}" type="slidenum">
              <a:rPr lang="en-US" smtClean="0"/>
              <a:t>3</a:t>
            </a:fld>
            <a:endParaRPr lang="en-US"/>
          </a:p>
        </p:txBody>
      </p:sp>
    </p:spTree>
    <p:extLst>
      <p:ext uri="{BB962C8B-B14F-4D97-AF65-F5344CB8AC3E}">
        <p14:creationId xmlns:p14="http://schemas.microsoft.com/office/powerpoint/2010/main" val="302015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am excited to begin this work for next year with a dedicated communications staff for our Aquatic Invasive Species Unit through June 2025 to help us with our cohesive design branding and increased visibility needs for the WID Section. Our Watercraft Inspection Stations play a pivotal role in prevention and look forward to connecting our stations with expanded resources to conduct this important work.</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Washington Department of Fish and Wildlife is requesting a legislative appropriation for Aquatic Invasive Species and ongoing funding for response. As a unit we are very hopeful that this award would secure us with the necessary funding to continue strategic planning and further development of our response and readiness planning. Recent continued detections in Idaho of Quagga veliger’s and California’s expanding Golden mussel response illustrates our states increased prevention needs. </a:t>
            </a:r>
            <a:endParaRPr lang="en-US" dirty="0"/>
          </a:p>
        </p:txBody>
      </p:sp>
      <p:sp>
        <p:nvSpPr>
          <p:cNvPr id="4" name="Slide Number Placeholder 3"/>
          <p:cNvSpPr>
            <a:spLocks noGrp="1"/>
          </p:cNvSpPr>
          <p:nvPr>
            <p:ph type="sldNum" sz="quarter" idx="5"/>
          </p:nvPr>
        </p:nvSpPr>
        <p:spPr/>
        <p:txBody>
          <a:bodyPr/>
          <a:lstStyle/>
          <a:p>
            <a:fld id="{64E40C7C-266D-4790-A899-40D989B23620}" type="slidenum">
              <a:rPr lang="en-US" smtClean="0"/>
              <a:t>4</a:t>
            </a:fld>
            <a:endParaRPr lang="en-US"/>
          </a:p>
        </p:txBody>
      </p:sp>
    </p:spTree>
    <p:extLst>
      <p:ext uri="{BB962C8B-B14F-4D97-AF65-F5344CB8AC3E}">
        <p14:creationId xmlns:p14="http://schemas.microsoft.com/office/powerpoint/2010/main" val="321380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do my best to answer any questions you have with our remaining time.</a:t>
            </a:r>
          </a:p>
        </p:txBody>
      </p:sp>
      <p:sp>
        <p:nvSpPr>
          <p:cNvPr id="4" name="Slide Number Placeholder 3"/>
          <p:cNvSpPr>
            <a:spLocks noGrp="1"/>
          </p:cNvSpPr>
          <p:nvPr>
            <p:ph type="sldNum" sz="quarter" idx="5"/>
          </p:nvPr>
        </p:nvSpPr>
        <p:spPr/>
        <p:txBody>
          <a:bodyPr/>
          <a:lstStyle/>
          <a:p>
            <a:fld id="{64E40C7C-266D-4790-A899-40D989B23620}" type="slidenum">
              <a:rPr lang="en-US" smtClean="0"/>
              <a:t>5</a:t>
            </a:fld>
            <a:endParaRPr lang="en-US"/>
          </a:p>
        </p:txBody>
      </p:sp>
    </p:spTree>
    <p:extLst>
      <p:ext uri="{BB962C8B-B14F-4D97-AF65-F5344CB8AC3E}">
        <p14:creationId xmlns:p14="http://schemas.microsoft.com/office/powerpoint/2010/main" val="1465747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9B20E8-EE02-1820-5544-18085A33632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2192000" cy="3429000"/>
          </a:xfrm>
          <a:prstGeom prst="rect">
            <a:avLst/>
          </a:prstGeom>
          <a:solidFill>
            <a:srgbClr val="007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7A53"/>
              </a:solidFill>
            </a:endParaRPr>
          </a:p>
        </p:txBody>
      </p:sp>
      <p:sp>
        <p:nvSpPr>
          <p:cNvPr id="8" name="Title 1">
            <a:extLst>
              <a:ext uri="{FF2B5EF4-FFF2-40B4-BE49-F238E27FC236}">
                <a16:creationId xmlns:a16="http://schemas.microsoft.com/office/drawing/2014/main" id="{6BC7EB52-0C9C-F1C6-B091-BF55222372B7}"/>
              </a:ext>
            </a:extLst>
          </p:cNvPr>
          <p:cNvSpPr>
            <a:spLocks noGrp="1"/>
          </p:cNvSpPr>
          <p:nvPr>
            <p:ph type="title" hasCustomPrompt="1"/>
          </p:nvPr>
        </p:nvSpPr>
        <p:spPr>
          <a:xfrm>
            <a:off x="508000" y="1143000"/>
            <a:ext cx="11176000" cy="1143000"/>
          </a:xfrm>
        </p:spPr>
        <p:txBody>
          <a:bodyPr>
            <a:normAutofit/>
          </a:bodyPr>
          <a:lstStyle>
            <a:lvl1pPr>
              <a:defRPr sz="4200" b="1" baseline="0">
                <a:solidFill>
                  <a:schemeClr val="bg1"/>
                </a:solidFill>
                <a:latin typeface="Segoe UI" panose="020B0502040204020203" pitchFamily="34" charset="0"/>
                <a:cs typeface="Segoe UI" panose="020B0502040204020203" pitchFamily="34" charset="0"/>
              </a:defRPr>
            </a:lvl1pPr>
          </a:lstStyle>
          <a:p>
            <a:r>
              <a:rPr lang="en-US" dirty="0"/>
              <a:t>Master title style</a:t>
            </a:r>
          </a:p>
        </p:txBody>
      </p:sp>
      <p:sp>
        <p:nvSpPr>
          <p:cNvPr id="2" name="Content Placeholder 2">
            <a:extLst>
              <a:ext uri="{FF2B5EF4-FFF2-40B4-BE49-F238E27FC236}">
                <a16:creationId xmlns:a16="http://schemas.microsoft.com/office/drawing/2014/main" id="{5A35CD5F-D907-C543-D46B-BA1D02F01831}"/>
              </a:ext>
            </a:extLst>
          </p:cNvPr>
          <p:cNvSpPr>
            <a:spLocks noGrp="1"/>
          </p:cNvSpPr>
          <p:nvPr>
            <p:ph sz="half" idx="1" hasCustomPrompt="1"/>
          </p:nvPr>
        </p:nvSpPr>
        <p:spPr>
          <a:xfrm>
            <a:off x="2180065" y="3645260"/>
            <a:ext cx="7831869" cy="1551490"/>
          </a:xfrm>
        </p:spPr>
        <p:txBody>
          <a:bodyPr>
            <a:normAutofit/>
          </a:bodyPr>
          <a:lstStyle>
            <a:lvl1pPr algn="ctr">
              <a:defRPr sz="2800">
                <a:solidFill>
                  <a:srgbClr val="5A594D"/>
                </a:solidFill>
              </a:defRPr>
            </a:lvl1pPr>
            <a:lvl2pPr>
              <a:defRPr sz="2800"/>
            </a:lvl2pPr>
            <a:lvl3pPr>
              <a:defRPr sz="2400"/>
            </a:lvl3pPr>
            <a:lvl4pPr>
              <a:defRPr sz="2000"/>
            </a:lvl4pPr>
            <a:lvl5pPr>
              <a:defRPr sz="2000"/>
            </a:lvl5pPr>
          </a:lstStyle>
          <a:p>
            <a:pPr lvl="0"/>
            <a:r>
              <a:rPr lang="en-US" dirty="0"/>
              <a:t>Speaker Name</a:t>
            </a:r>
          </a:p>
          <a:p>
            <a:pPr lvl="0"/>
            <a:r>
              <a:rPr lang="en-US" dirty="0"/>
              <a:t>Title, Program Name</a:t>
            </a:r>
          </a:p>
          <a:p>
            <a:pPr lvl="0"/>
            <a:r>
              <a:rPr lang="en-US" dirty="0"/>
              <a:t>Date</a:t>
            </a:r>
          </a:p>
        </p:txBody>
      </p:sp>
      <p:pic>
        <p:nvPicPr>
          <p:cNvPr id="10" name="Picture 8">
            <a:extLst>
              <a:ext uri="{FF2B5EF4-FFF2-40B4-BE49-F238E27FC236}">
                <a16:creationId xmlns:a16="http://schemas.microsoft.com/office/drawing/2014/main" id="{0DCAE3D6-58BB-7007-2D20-F621752710B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23353" y="5314966"/>
            <a:ext cx="2145293" cy="1199670"/>
          </a:xfrm>
          <a:prstGeom prst="rect">
            <a:avLst/>
          </a:prstGeom>
        </p:spPr>
      </p:pic>
      <p:sp>
        <p:nvSpPr>
          <p:cNvPr id="9" name="Rectangle 8">
            <a:extLst>
              <a:ext uri="{FF2B5EF4-FFF2-40B4-BE49-F238E27FC236}">
                <a16:creationId xmlns:a16="http://schemas.microsoft.com/office/drawing/2014/main" id="{D2BDC616-847B-BDDA-D087-1397910DA64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3429000"/>
            <a:ext cx="12192000" cy="76200"/>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650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31443-4BAF-A624-C348-6ABCE5F5E79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2057400"/>
            <a:ext cx="12192000" cy="2743200"/>
          </a:xfrm>
          <a:prstGeom prst="rect">
            <a:avLst/>
          </a:prstGeom>
          <a:solidFill>
            <a:srgbClr val="007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DAEBB8A-5F07-AAF3-2E74-B640CE9A3DF6}"/>
              </a:ext>
              <a:ext uri="{C183D7F6-B498-43B3-948B-1728B52AA6E4}">
                <adec:decorative xmlns:adec="http://schemas.microsoft.com/office/drawing/2017/decorative" val="0"/>
              </a:ext>
            </a:extLst>
          </p:cNvPr>
          <p:cNvSpPr>
            <a:spLocks noGrp="1"/>
          </p:cNvSpPr>
          <p:nvPr>
            <p:ph type="ctrTitle" hasCustomPrompt="1"/>
          </p:nvPr>
        </p:nvSpPr>
        <p:spPr>
          <a:xfrm>
            <a:off x="2844800" y="2667000"/>
            <a:ext cx="8534400" cy="1371600"/>
          </a:xfrm>
        </p:spPr>
        <p:txBody>
          <a:bodyPr>
            <a:normAutofit/>
          </a:bodyPr>
          <a:lstStyle>
            <a:lvl1pPr algn="l">
              <a:defRPr sz="4000" b="1">
                <a:solidFill>
                  <a:schemeClr val="bg1"/>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pic>
        <p:nvPicPr>
          <p:cNvPr id="9" name="Picture 8">
            <a:extLst>
              <a:ext uri="{FF2B5EF4-FFF2-40B4-BE49-F238E27FC236}">
                <a16:creationId xmlns:a16="http://schemas.microsoft.com/office/drawing/2014/main" id="{915BFBA1-44DB-AF22-0306-2F799446F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813594" y="2543175"/>
            <a:ext cx="1281906" cy="1619250"/>
          </a:xfrm>
          <a:prstGeom prst="rect">
            <a:avLst/>
          </a:prstGeom>
        </p:spPr>
      </p:pic>
      <p:sp>
        <p:nvSpPr>
          <p:cNvPr id="10" name="TextBox 9">
            <a:extLst>
              <a:ext uri="{FF2B5EF4-FFF2-40B4-BE49-F238E27FC236}">
                <a16:creationId xmlns:a16="http://schemas.microsoft.com/office/drawing/2014/main" id="{AEBE36C2-37B7-77C8-A2C8-8CEB14566916}"/>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rgbClr val="5A594D"/>
                </a:solidFill>
                <a:latin typeface="Calibri" panose="020F0502020204030204" pitchFamily="34" charset="0"/>
                <a:ea typeface="Roboto Slab" pitchFamily="2" charset="0"/>
                <a:cs typeface="Calibri" panose="020F0502020204030204" pitchFamily="34" charset="0"/>
              </a:rPr>
              <a:t>‹#›</a:t>
            </a:fld>
            <a:endParaRPr lang="en-US" sz="1100" b="1" dirty="0">
              <a:solidFill>
                <a:srgbClr val="5A594D"/>
              </a:solidFill>
              <a:latin typeface="Calibri" panose="020F0502020204030204" pitchFamily="34" charset="0"/>
              <a:ea typeface="Roboto Slab" pitchFamily="2" charset="0"/>
              <a:cs typeface="Calibri" panose="020F0502020204030204" pitchFamily="34" charset="0"/>
            </a:endParaRPr>
          </a:p>
        </p:txBody>
      </p:sp>
    </p:spTree>
    <p:extLst>
      <p:ext uri="{BB962C8B-B14F-4D97-AF65-F5344CB8AC3E}">
        <p14:creationId xmlns:p14="http://schemas.microsoft.com/office/powerpoint/2010/main" val="206108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D687948-4D2F-57CF-C228-5BD687C99F52}"/>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8" name="Rectangle 7">
              <a:extLst>
                <a:ext uri="{FF2B5EF4-FFF2-40B4-BE49-F238E27FC236}">
                  <a16:creationId xmlns:a16="http://schemas.microsoft.com/office/drawing/2014/main" id="{5E09C125-C78B-1E7C-9B80-02C0025D15EE}"/>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a:extLst>
                <a:ext uri="{FF2B5EF4-FFF2-40B4-BE49-F238E27FC236}">
                  <a16:creationId xmlns:a16="http://schemas.microsoft.com/office/drawing/2014/main" id="{112519E8-CEBF-D73C-75F5-F992DC2B96EE}"/>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a:extLst>
              <a:ext uri="{FF2B5EF4-FFF2-40B4-BE49-F238E27FC236}">
                <a16:creationId xmlns:a16="http://schemas.microsoft.com/office/drawing/2014/main" id="{FEE575BB-B8AD-3961-7DC1-7A99C084FD64}"/>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11" name="Content Placeholder 2">
            <a:extLst>
              <a:ext uri="{FF2B5EF4-FFF2-40B4-BE49-F238E27FC236}">
                <a16:creationId xmlns:a16="http://schemas.microsoft.com/office/drawing/2014/main" id="{849C2614-C120-DE70-9364-4FE58CE3B8B7}"/>
              </a:ext>
            </a:extLst>
          </p:cNvPr>
          <p:cNvSpPr>
            <a:spLocks noGrp="1"/>
          </p:cNvSpPr>
          <p:nvPr>
            <p:ph idx="1" hasCustomPrompt="1"/>
          </p:nvPr>
        </p:nvSpPr>
        <p:spPr>
          <a:xfrm>
            <a:off x="593212" y="1143000"/>
            <a:ext cx="10989187" cy="4800600"/>
          </a:xfrm>
        </p:spPr>
        <p:txBody>
          <a:bodyPr>
            <a:normAutofit/>
          </a:bodyPr>
          <a:lstStyle>
            <a:lvl1pPr marL="0" indent="0">
              <a:buNone/>
              <a:defRPr sz="3200">
                <a:solidFill>
                  <a:srgbClr val="0F426B"/>
                </a:solidFill>
                <a:latin typeface="Calibri" panose="020F0502020204030204" pitchFamily="34" charset="0"/>
                <a:ea typeface="Ebrima" panose="02000000000000000000" pitchFamily="2" charset="0"/>
                <a:cs typeface="Calibri" panose="020F0502020204030204" pitchFamily="34" charset="0"/>
              </a:defRPr>
            </a:lvl1pPr>
            <a:lvl2pPr marL="365760" indent="-274320">
              <a:defRPr sz="2800">
                <a:solidFill>
                  <a:srgbClr val="0F426B"/>
                </a:solidFill>
                <a:latin typeface="Calibri" panose="020F0502020204030204" pitchFamily="34" charset="0"/>
                <a:ea typeface="Ebrima" panose="02000000000000000000" pitchFamily="2" charset="0"/>
                <a:cs typeface="Calibri" panose="020F0502020204030204" pitchFamily="34" charset="0"/>
              </a:defRPr>
            </a:lvl2pPr>
            <a:lvl3pPr marL="640080" indent="-182880">
              <a:defRPr sz="2400">
                <a:solidFill>
                  <a:srgbClr val="0F426B"/>
                </a:solidFill>
                <a:latin typeface="Calibri" panose="020F0502020204030204" pitchFamily="34" charset="0"/>
                <a:ea typeface="Ebrima" panose="02000000000000000000" pitchFamily="2" charset="0"/>
                <a:cs typeface="Calibri" panose="020F0502020204030204" pitchFamily="34" charset="0"/>
              </a:defRPr>
            </a:lvl3pPr>
            <a:lvl4pPr marL="1005840">
              <a:defRPr sz="2000">
                <a:solidFill>
                  <a:srgbClr val="0F426B"/>
                </a:solidFill>
                <a:latin typeface="Calibri" panose="020F0502020204030204" pitchFamily="34" charset="0"/>
                <a:ea typeface="Ebrima" panose="02000000000000000000" pitchFamily="2" charset="0"/>
                <a:cs typeface="Calibri" panose="020F0502020204030204" pitchFamily="34" charset="0"/>
              </a:defRPr>
            </a:lvl4pPr>
            <a:lvl5pPr marL="1188720">
              <a:defRPr sz="2000">
                <a:solidFill>
                  <a:srgbClr val="0F426B"/>
                </a:solidFill>
                <a:latin typeface="Calibri" panose="020F0502020204030204" pitchFamily="34" charset="0"/>
                <a:ea typeface="Ebrima" panose="02000000000000000000" pitchFamily="2" charset="0"/>
                <a:cs typeface="Calibri" panose="020F0502020204030204" pitchFamily="34" charset="0"/>
              </a:defRPr>
            </a:lvl5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E2A7A3E6-A8D9-A61B-AD99-07756017775B}"/>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3" name="Graphic 12">
            <a:extLst>
              <a:ext uri="{FF2B5EF4-FFF2-40B4-BE49-F238E27FC236}">
                <a16:creationId xmlns:a16="http://schemas.microsoft.com/office/drawing/2014/main" id="{E0E51DA3-5135-68FE-C33C-DE98F42D59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220850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68F89E-9F7A-9A57-5461-D6F332212357}"/>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3" name="Content Placeholder 2">
            <a:extLst>
              <a:ext uri="{FF2B5EF4-FFF2-40B4-BE49-F238E27FC236}">
                <a16:creationId xmlns:a16="http://schemas.microsoft.com/office/drawing/2014/main" id="{AE2E124A-15E3-FBD3-700B-54BADAFDB1E8}"/>
              </a:ext>
            </a:extLst>
          </p:cNvPr>
          <p:cNvSpPr>
            <a:spLocks noGrp="1"/>
          </p:cNvSpPr>
          <p:nvPr>
            <p:ph sz="half" idx="1" hasCustomPrompt="1"/>
          </p:nvPr>
        </p:nvSpPr>
        <p:spPr>
          <a:xfrm>
            <a:off x="593212" y="1160091"/>
            <a:ext cx="5420180" cy="4731137"/>
          </a:xfrm>
        </p:spPr>
        <p:txBody>
          <a:bodyPr/>
          <a:lstStyle>
            <a:lvl1pPr>
              <a:defRPr sz="3200"/>
            </a:lvl1pPr>
            <a:lvl2pPr>
              <a:defRPr sz="2800"/>
            </a:lvl2pPr>
            <a:lvl3pPr>
              <a:defRPr sz="2400"/>
            </a:lvl3pPr>
            <a:lvl4pPr>
              <a:defRPr sz="2000"/>
            </a:lvl4pPr>
            <a:lvl5pPr>
              <a:defRPr sz="2000"/>
            </a:lvl5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60C714A-E925-8EA8-C39B-E61BE08F0257}"/>
              </a:ext>
            </a:extLst>
          </p:cNvPr>
          <p:cNvSpPr>
            <a:spLocks noGrp="1"/>
          </p:cNvSpPr>
          <p:nvPr>
            <p:ph sz="half" idx="2" hasCustomPrompt="1"/>
          </p:nvPr>
        </p:nvSpPr>
        <p:spPr>
          <a:xfrm>
            <a:off x="6178609" y="1156914"/>
            <a:ext cx="5403791" cy="4731137"/>
          </a:xfrm>
        </p:spPr>
        <p:txBody>
          <a:bodyPr/>
          <a:lstStyle>
            <a:lvl1pPr>
              <a:defRPr sz="3200"/>
            </a:lvl1pPr>
            <a:lvl2pPr>
              <a:defRPr sz="2800"/>
            </a:lvl2pPr>
            <a:lvl3pPr>
              <a:defRPr sz="2400"/>
            </a:lvl3pPr>
            <a:lvl4pPr>
              <a:defRPr sz="2000"/>
            </a:lvl4pPr>
            <a:lvl5pPr>
              <a:defRPr sz="2000"/>
            </a:lvl5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72D35D01-D513-A49B-DF93-0460AE6D357B}"/>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3199AB99-1256-B198-1E90-DE4CB94B53F8}"/>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a:extLst>
                <a:ext uri="{FF2B5EF4-FFF2-40B4-BE49-F238E27FC236}">
                  <a16:creationId xmlns:a16="http://schemas.microsoft.com/office/drawing/2014/main" id="{A6E16079-6D89-C3DD-D420-D01EA7654A70}"/>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ECCF79BF-5446-4474-D141-994C1D284078}"/>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DBB3D561-8F5A-4471-40E1-22AEA0B949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164851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One Image or Figur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68F89E-9F7A-9A57-5461-D6F332212357}"/>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3" name="Content Placeholder 2">
            <a:extLst>
              <a:ext uri="{FF2B5EF4-FFF2-40B4-BE49-F238E27FC236}">
                <a16:creationId xmlns:a16="http://schemas.microsoft.com/office/drawing/2014/main" id="{AE2E124A-15E3-FBD3-700B-54BADAFDB1E8}"/>
              </a:ext>
              <a:ext uri="{C183D7F6-B498-43B3-948B-1728B52AA6E4}">
                <adec:decorative xmlns:adec="http://schemas.microsoft.com/office/drawing/2017/decorative" val="0"/>
              </a:ext>
            </a:extLst>
          </p:cNvPr>
          <p:cNvSpPr>
            <a:spLocks noGrp="1"/>
          </p:cNvSpPr>
          <p:nvPr>
            <p:ph sz="half" idx="1" hasCustomPrompt="1"/>
          </p:nvPr>
        </p:nvSpPr>
        <p:spPr>
          <a:xfrm>
            <a:off x="593212" y="1160091"/>
            <a:ext cx="5420180" cy="4731137"/>
          </a:xfrm>
        </p:spPr>
        <p:txBody>
          <a:bodyPr/>
          <a:lstStyle>
            <a:lvl1pPr>
              <a:defRPr sz="3200"/>
            </a:lvl1pPr>
            <a:lvl2pPr>
              <a:defRPr sz="2800"/>
            </a:lvl2pPr>
            <a:lvl3pPr>
              <a:defRPr sz="2400"/>
            </a:lvl3pPr>
            <a:lvl4pPr>
              <a:defRPr sz="2000"/>
            </a:lvl4pPr>
            <a:lvl5pPr>
              <a:defRPr sz="2000"/>
            </a:lvl5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2">
            <a:extLst>
              <a:ext uri="{FF2B5EF4-FFF2-40B4-BE49-F238E27FC236}">
                <a16:creationId xmlns:a16="http://schemas.microsoft.com/office/drawing/2014/main" id="{B6584567-5C82-5AF2-16CA-CC5F6B47E877}"/>
              </a:ext>
            </a:extLst>
          </p:cNvPr>
          <p:cNvSpPr>
            <a:spLocks noGrp="1"/>
          </p:cNvSpPr>
          <p:nvPr>
            <p:ph type="pic" idx="10" hasCustomPrompt="1"/>
          </p:nvPr>
        </p:nvSpPr>
        <p:spPr>
          <a:xfrm>
            <a:off x="6178610" y="1160092"/>
            <a:ext cx="5403790" cy="43072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5" name="Content Placeholder 2">
            <a:extLst>
              <a:ext uri="{FF2B5EF4-FFF2-40B4-BE49-F238E27FC236}">
                <a16:creationId xmlns:a16="http://schemas.microsoft.com/office/drawing/2014/main" id="{21943B9D-1DE3-3E5F-C3F7-356B4EE5C2FA}"/>
              </a:ext>
            </a:extLst>
          </p:cNvPr>
          <p:cNvSpPr>
            <a:spLocks noGrp="1"/>
          </p:cNvSpPr>
          <p:nvPr>
            <p:ph sz="half" idx="11" hasCustomPrompt="1"/>
          </p:nvPr>
        </p:nvSpPr>
        <p:spPr>
          <a:xfrm>
            <a:off x="6178610" y="5637498"/>
            <a:ext cx="5420180"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grpSp>
        <p:nvGrpSpPr>
          <p:cNvPr id="8" name="Group 7">
            <a:extLst>
              <a:ext uri="{FF2B5EF4-FFF2-40B4-BE49-F238E27FC236}">
                <a16:creationId xmlns:a16="http://schemas.microsoft.com/office/drawing/2014/main" id="{72D35D01-D513-A49B-DF93-0460AE6D357B}"/>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3199AB99-1256-B198-1E90-DE4CB94B53F8}"/>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a:extLst>
                <a:ext uri="{FF2B5EF4-FFF2-40B4-BE49-F238E27FC236}">
                  <a16:creationId xmlns:a16="http://schemas.microsoft.com/office/drawing/2014/main" id="{A6E16079-6D89-C3DD-D420-D01EA7654A70}"/>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ECCF79BF-5446-4474-D141-994C1D284078}"/>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DBB3D561-8F5A-4471-40E1-22AEA0B949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198901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wo Images or Figur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6A8D98D-32F0-3856-8ECD-C7676C4EDA25}"/>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3" name="Content Placeholder 2">
            <a:extLst>
              <a:ext uri="{FF2B5EF4-FFF2-40B4-BE49-F238E27FC236}">
                <a16:creationId xmlns:a16="http://schemas.microsoft.com/office/drawing/2014/main" id="{696F640D-08FB-1ABB-A45A-322CD0EEA06B}"/>
              </a:ext>
            </a:extLst>
          </p:cNvPr>
          <p:cNvSpPr>
            <a:spLocks noGrp="1"/>
          </p:cNvSpPr>
          <p:nvPr>
            <p:ph idx="1" hasCustomPrompt="1"/>
          </p:nvPr>
        </p:nvSpPr>
        <p:spPr>
          <a:xfrm>
            <a:off x="594094" y="1154103"/>
            <a:ext cx="10988305" cy="1213084"/>
          </a:xfrm>
        </p:spPr>
        <p:txBody>
          <a:bodyPr/>
          <a:lstStyle>
            <a:lvl1pPr>
              <a:defRPr sz="320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Master text styles</a:t>
            </a:r>
          </a:p>
        </p:txBody>
      </p:sp>
      <p:sp>
        <p:nvSpPr>
          <p:cNvPr id="16" name="Picture Placeholder 2">
            <a:extLst>
              <a:ext uri="{FF2B5EF4-FFF2-40B4-BE49-F238E27FC236}">
                <a16:creationId xmlns:a16="http://schemas.microsoft.com/office/drawing/2014/main" id="{4F45E2E3-2911-AE05-4C8E-7C84A13D79AA}"/>
              </a:ext>
            </a:extLst>
          </p:cNvPr>
          <p:cNvSpPr>
            <a:spLocks noGrp="1"/>
          </p:cNvSpPr>
          <p:nvPr>
            <p:ph type="pic" idx="11" hasCustomPrompt="1"/>
          </p:nvPr>
        </p:nvSpPr>
        <p:spPr>
          <a:xfrm>
            <a:off x="609601" y="2511660"/>
            <a:ext cx="5403790" cy="31450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2" name="Content Placeholder 2">
            <a:extLst>
              <a:ext uri="{FF2B5EF4-FFF2-40B4-BE49-F238E27FC236}">
                <a16:creationId xmlns:a16="http://schemas.microsoft.com/office/drawing/2014/main" id="{15D12262-081C-F343-CB0B-2EF83F9B63CB}"/>
              </a:ext>
            </a:extLst>
          </p:cNvPr>
          <p:cNvSpPr>
            <a:spLocks noGrp="1"/>
          </p:cNvSpPr>
          <p:nvPr>
            <p:ph sz="half" idx="14" hasCustomPrompt="1"/>
          </p:nvPr>
        </p:nvSpPr>
        <p:spPr>
          <a:xfrm>
            <a:off x="609601" y="5787595"/>
            <a:ext cx="5420180"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14" name="Picture Placeholder 2">
            <a:extLst>
              <a:ext uri="{FF2B5EF4-FFF2-40B4-BE49-F238E27FC236}">
                <a16:creationId xmlns:a16="http://schemas.microsoft.com/office/drawing/2014/main" id="{227D89F9-E5E8-1D23-B541-9AC0A1B3D3DA}"/>
              </a:ext>
            </a:extLst>
          </p:cNvPr>
          <p:cNvSpPr>
            <a:spLocks noGrp="1"/>
          </p:cNvSpPr>
          <p:nvPr>
            <p:ph type="pic" idx="10" hasCustomPrompt="1"/>
          </p:nvPr>
        </p:nvSpPr>
        <p:spPr>
          <a:xfrm>
            <a:off x="6178610" y="2511660"/>
            <a:ext cx="5403790" cy="31450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6" name="Content Placeholder 2">
            <a:extLst>
              <a:ext uri="{FF2B5EF4-FFF2-40B4-BE49-F238E27FC236}">
                <a16:creationId xmlns:a16="http://schemas.microsoft.com/office/drawing/2014/main" id="{E28F8F39-9023-8D9C-C875-114F54DEB10F}"/>
              </a:ext>
            </a:extLst>
          </p:cNvPr>
          <p:cNvSpPr>
            <a:spLocks noGrp="1"/>
          </p:cNvSpPr>
          <p:nvPr>
            <p:ph sz="half" idx="13" hasCustomPrompt="1"/>
          </p:nvPr>
        </p:nvSpPr>
        <p:spPr>
          <a:xfrm>
            <a:off x="6178610" y="5787595"/>
            <a:ext cx="5420180"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grpSp>
        <p:nvGrpSpPr>
          <p:cNvPr id="8" name="Group 7">
            <a:extLst>
              <a:ext uri="{FF2B5EF4-FFF2-40B4-BE49-F238E27FC236}">
                <a16:creationId xmlns:a16="http://schemas.microsoft.com/office/drawing/2014/main" id="{D46344D7-743F-0440-C39E-F79E0B97C560}"/>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A0E5AFAE-B165-EE68-BBEB-21DAEFE633F2}"/>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a:extLst>
                <a:ext uri="{FF2B5EF4-FFF2-40B4-BE49-F238E27FC236}">
                  <a16:creationId xmlns:a16="http://schemas.microsoft.com/office/drawing/2014/main" id="{357C6B7E-619E-D462-3F1A-83F2A95D8802}"/>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1ADDF728-D389-41F4-E9C5-2A99E3584FD6}"/>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5A03E084-6B9C-B381-C0BB-915F6FCE88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300171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hree Images or Figur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8536B0-08A2-DB4F-63ED-D36260041485}"/>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3" name="Content Placeholder 2">
            <a:extLst>
              <a:ext uri="{FF2B5EF4-FFF2-40B4-BE49-F238E27FC236}">
                <a16:creationId xmlns:a16="http://schemas.microsoft.com/office/drawing/2014/main" id="{696F640D-08FB-1ABB-A45A-322CD0EEA06B}"/>
              </a:ext>
            </a:extLst>
          </p:cNvPr>
          <p:cNvSpPr>
            <a:spLocks noGrp="1"/>
          </p:cNvSpPr>
          <p:nvPr>
            <p:ph idx="1" hasCustomPrompt="1"/>
          </p:nvPr>
        </p:nvSpPr>
        <p:spPr>
          <a:xfrm>
            <a:off x="594094" y="1154103"/>
            <a:ext cx="10988305" cy="1213084"/>
          </a:xfrm>
        </p:spPr>
        <p:txBody>
          <a:bodyPr/>
          <a:lstStyle>
            <a:lvl1pPr>
              <a:defRPr sz="320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Master text styles</a:t>
            </a:r>
          </a:p>
        </p:txBody>
      </p:sp>
      <p:sp>
        <p:nvSpPr>
          <p:cNvPr id="16" name="Picture Placeholder 2">
            <a:extLst>
              <a:ext uri="{FF2B5EF4-FFF2-40B4-BE49-F238E27FC236}">
                <a16:creationId xmlns:a16="http://schemas.microsoft.com/office/drawing/2014/main" id="{4F45E2E3-2911-AE05-4C8E-7C84A13D79AA}"/>
              </a:ext>
            </a:extLst>
          </p:cNvPr>
          <p:cNvSpPr>
            <a:spLocks noGrp="1"/>
          </p:cNvSpPr>
          <p:nvPr>
            <p:ph type="pic" idx="11" hasCustomPrompt="1"/>
          </p:nvPr>
        </p:nvSpPr>
        <p:spPr>
          <a:xfrm>
            <a:off x="593212" y="2537298"/>
            <a:ext cx="3458197" cy="31194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5" name="Content Placeholder 2">
            <a:extLst>
              <a:ext uri="{FF2B5EF4-FFF2-40B4-BE49-F238E27FC236}">
                <a16:creationId xmlns:a16="http://schemas.microsoft.com/office/drawing/2014/main" id="{BCDC8034-E799-9636-AF90-FB2577D8242E}"/>
              </a:ext>
            </a:extLst>
          </p:cNvPr>
          <p:cNvSpPr>
            <a:spLocks noGrp="1"/>
          </p:cNvSpPr>
          <p:nvPr>
            <p:ph sz="half" idx="14" hasCustomPrompt="1"/>
          </p:nvPr>
        </p:nvSpPr>
        <p:spPr>
          <a:xfrm>
            <a:off x="609601" y="5787595"/>
            <a:ext cx="3441808"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14" name="Picture Placeholder 2">
            <a:extLst>
              <a:ext uri="{FF2B5EF4-FFF2-40B4-BE49-F238E27FC236}">
                <a16:creationId xmlns:a16="http://schemas.microsoft.com/office/drawing/2014/main" id="{227D89F9-E5E8-1D23-B541-9AC0A1B3D3DA}"/>
              </a:ext>
            </a:extLst>
          </p:cNvPr>
          <p:cNvSpPr>
            <a:spLocks noGrp="1"/>
          </p:cNvSpPr>
          <p:nvPr>
            <p:ph type="pic" idx="10" hasCustomPrompt="1"/>
          </p:nvPr>
        </p:nvSpPr>
        <p:spPr>
          <a:xfrm>
            <a:off x="4358707" y="2537298"/>
            <a:ext cx="3474586" cy="31194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6" name="Content Placeholder 2">
            <a:extLst>
              <a:ext uri="{FF2B5EF4-FFF2-40B4-BE49-F238E27FC236}">
                <a16:creationId xmlns:a16="http://schemas.microsoft.com/office/drawing/2014/main" id="{F0FC55FA-2313-B583-EC02-5AACB520C42E}"/>
              </a:ext>
            </a:extLst>
          </p:cNvPr>
          <p:cNvSpPr>
            <a:spLocks noGrp="1"/>
          </p:cNvSpPr>
          <p:nvPr>
            <p:ph sz="half" idx="15" hasCustomPrompt="1"/>
          </p:nvPr>
        </p:nvSpPr>
        <p:spPr>
          <a:xfrm>
            <a:off x="4358707" y="5787595"/>
            <a:ext cx="3441808"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2" name="Picture Placeholder 2">
            <a:extLst>
              <a:ext uri="{FF2B5EF4-FFF2-40B4-BE49-F238E27FC236}">
                <a16:creationId xmlns:a16="http://schemas.microsoft.com/office/drawing/2014/main" id="{D63BE60B-796F-B33A-F43D-A7F588ACBD93}"/>
              </a:ext>
            </a:extLst>
          </p:cNvPr>
          <p:cNvSpPr>
            <a:spLocks noGrp="1"/>
          </p:cNvSpPr>
          <p:nvPr>
            <p:ph type="pic" idx="12" hasCustomPrompt="1"/>
          </p:nvPr>
        </p:nvSpPr>
        <p:spPr>
          <a:xfrm>
            <a:off x="8107813" y="2537298"/>
            <a:ext cx="3474586" cy="31194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7" name="Content Placeholder 2">
            <a:extLst>
              <a:ext uri="{FF2B5EF4-FFF2-40B4-BE49-F238E27FC236}">
                <a16:creationId xmlns:a16="http://schemas.microsoft.com/office/drawing/2014/main" id="{85CF2935-7B5A-3650-C578-EBD3489C1894}"/>
              </a:ext>
            </a:extLst>
          </p:cNvPr>
          <p:cNvSpPr>
            <a:spLocks noGrp="1"/>
          </p:cNvSpPr>
          <p:nvPr>
            <p:ph sz="half" idx="16" hasCustomPrompt="1"/>
          </p:nvPr>
        </p:nvSpPr>
        <p:spPr>
          <a:xfrm>
            <a:off x="8107813" y="5789638"/>
            <a:ext cx="3441808"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grpSp>
        <p:nvGrpSpPr>
          <p:cNvPr id="8" name="Group 7">
            <a:extLst>
              <a:ext uri="{FF2B5EF4-FFF2-40B4-BE49-F238E27FC236}">
                <a16:creationId xmlns:a16="http://schemas.microsoft.com/office/drawing/2014/main" id="{D46344D7-743F-0440-C39E-F79E0B97C560}"/>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A0E5AFAE-B165-EE68-BBEB-21DAEFE633F2}"/>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a:extLst>
                <a:ext uri="{FF2B5EF4-FFF2-40B4-BE49-F238E27FC236}">
                  <a16:creationId xmlns:a16="http://schemas.microsoft.com/office/drawing/2014/main" id="{357C6B7E-619E-D462-3F1A-83F2A95D8802}"/>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1ADDF728-D389-41F4-E9C5-2A99E3584FD6}"/>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5A03E084-6B9C-B381-C0BB-915F6FCE88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189043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Four Images or Figur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AF720FB-C949-3605-A8FD-1E087BC21FC5}"/>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3" name="Content Placeholder 2">
            <a:extLst>
              <a:ext uri="{FF2B5EF4-FFF2-40B4-BE49-F238E27FC236}">
                <a16:creationId xmlns:a16="http://schemas.microsoft.com/office/drawing/2014/main" id="{696F640D-08FB-1ABB-A45A-322CD0EEA06B}"/>
              </a:ext>
            </a:extLst>
          </p:cNvPr>
          <p:cNvSpPr>
            <a:spLocks noGrp="1"/>
          </p:cNvSpPr>
          <p:nvPr>
            <p:ph idx="1" hasCustomPrompt="1"/>
          </p:nvPr>
        </p:nvSpPr>
        <p:spPr>
          <a:xfrm>
            <a:off x="594094" y="1154103"/>
            <a:ext cx="10988305" cy="1213084"/>
          </a:xfrm>
        </p:spPr>
        <p:txBody>
          <a:bodyPr/>
          <a:lstStyle>
            <a:lvl1pPr>
              <a:defRPr sz="320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Master text styles</a:t>
            </a:r>
          </a:p>
        </p:txBody>
      </p:sp>
      <p:sp>
        <p:nvSpPr>
          <p:cNvPr id="16" name="Picture Placeholder 2">
            <a:extLst>
              <a:ext uri="{FF2B5EF4-FFF2-40B4-BE49-F238E27FC236}">
                <a16:creationId xmlns:a16="http://schemas.microsoft.com/office/drawing/2014/main" id="{4F45E2E3-2911-AE05-4C8E-7C84A13D79AA}"/>
              </a:ext>
            </a:extLst>
          </p:cNvPr>
          <p:cNvSpPr>
            <a:spLocks noGrp="1"/>
          </p:cNvSpPr>
          <p:nvPr>
            <p:ph type="pic" idx="11" hasCustomPrompt="1"/>
          </p:nvPr>
        </p:nvSpPr>
        <p:spPr>
          <a:xfrm>
            <a:off x="593212" y="2575636"/>
            <a:ext cx="2458850" cy="3096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6" name="Content Placeholder 2">
            <a:extLst>
              <a:ext uri="{FF2B5EF4-FFF2-40B4-BE49-F238E27FC236}">
                <a16:creationId xmlns:a16="http://schemas.microsoft.com/office/drawing/2014/main" id="{C5A1FA4D-8E9A-32ED-BB2B-2458E8522947}"/>
              </a:ext>
            </a:extLst>
          </p:cNvPr>
          <p:cNvSpPr>
            <a:spLocks noGrp="1"/>
          </p:cNvSpPr>
          <p:nvPr>
            <p:ph sz="half" idx="14" hasCustomPrompt="1"/>
          </p:nvPr>
        </p:nvSpPr>
        <p:spPr>
          <a:xfrm>
            <a:off x="609601" y="5787595"/>
            <a:ext cx="2442461"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14" name="Picture Placeholder 2">
            <a:extLst>
              <a:ext uri="{FF2B5EF4-FFF2-40B4-BE49-F238E27FC236}">
                <a16:creationId xmlns:a16="http://schemas.microsoft.com/office/drawing/2014/main" id="{227D89F9-E5E8-1D23-B541-9AC0A1B3D3DA}"/>
              </a:ext>
            </a:extLst>
          </p:cNvPr>
          <p:cNvSpPr>
            <a:spLocks noGrp="1"/>
          </p:cNvSpPr>
          <p:nvPr>
            <p:ph type="pic" idx="10" hasCustomPrompt="1"/>
          </p:nvPr>
        </p:nvSpPr>
        <p:spPr>
          <a:xfrm>
            <a:off x="3454417" y="2559821"/>
            <a:ext cx="2470503" cy="3096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7" name="Content Placeholder 2">
            <a:extLst>
              <a:ext uri="{FF2B5EF4-FFF2-40B4-BE49-F238E27FC236}">
                <a16:creationId xmlns:a16="http://schemas.microsoft.com/office/drawing/2014/main" id="{7FF1242B-AA97-4D77-BDE3-9A0D99673126}"/>
              </a:ext>
            </a:extLst>
          </p:cNvPr>
          <p:cNvSpPr>
            <a:spLocks noGrp="1"/>
          </p:cNvSpPr>
          <p:nvPr>
            <p:ph sz="half" idx="15" hasCustomPrompt="1"/>
          </p:nvPr>
        </p:nvSpPr>
        <p:spPr>
          <a:xfrm>
            <a:off x="3454417" y="5787595"/>
            <a:ext cx="2442461"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4" name="Picture Placeholder 2">
            <a:extLst>
              <a:ext uri="{FF2B5EF4-FFF2-40B4-BE49-F238E27FC236}">
                <a16:creationId xmlns:a16="http://schemas.microsoft.com/office/drawing/2014/main" id="{163B4FD5-AD0F-C1F4-9EEE-88FF9FA34B3A}"/>
              </a:ext>
            </a:extLst>
          </p:cNvPr>
          <p:cNvSpPr>
            <a:spLocks noGrp="1"/>
          </p:cNvSpPr>
          <p:nvPr>
            <p:ph type="pic" idx="13" hasCustomPrompt="1"/>
          </p:nvPr>
        </p:nvSpPr>
        <p:spPr>
          <a:xfrm>
            <a:off x="6327274" y="2563173"/>
            <a:ext cx="2470503" cy="3096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13" name="Content Placeholder 2">
            <a:extLst>
              <a:ext uri="{FF2B5EF4-FFF2-40B4-BE49-F238E27FC236}">
                <a16:creationId xmlns:a16="http://schemas.microsoft.com/office/drawing/2014/main" id="{841CD70C-55F1-A628-07B0-34F93B7BD047}"/>
              </a:ext>
            </a:extLst>
          </p:cNvPr>
          <p:cNvSpPr>
            <a:spLocks noGrp="1"/>
          </p:cNvSpPr>
          <p:nvPr>
            <p:ph sz="half" idx="16" hasCustomPrompt="1"/>
          </p:nvPr>
        </p:nvSpPr>
        <p:spPr>
          <a:xfrm>
            <a:off x="6327274" y="5785975"/>
            <a:ext cx="2442461"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2" name="Picture Placeholder 2">
            <a:extLst>
              <a:ext uri="{FF2B5EF4-FFF2-40B4-BE49-F238E27FC236}">
                <a16:creationId xmlns:a16="http://schemas.microsoft.com/office/drawing/2014/main" id="{D63BE60B-796F-B33A-F43D-A7F588ACBD93}"/>
              </a:ext>
            </a:extLst>
          </p:cNvPr>
          <p:cNvSpPr>
            <a:spLocks noGrp="1"/>
          </p:cNvSpPr>
          <p:nvPr>
            <p:ph type="pic" idx="12" hasCustomPrompt="1"/>
          </p:nvPr>
        </p:nvSpPr>
        <p:spPr>
          <a:xfrm>
            <a:off x="9111896" y="2559821"/>
            <a:ext cx="2470503" cy="3096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15" name="Content Placeholder 2">
            <a:extLst>
              <a:ext uri="{FF2B5EF4-FFF2-40B4-BE49-F238E27FC236}">
                <a16:creationId xmlns:a16="http://schemas.microsoft.com/office/drawing/2014/main" id="{43CF104B-64F4-96D7-0889-9B1A1B6B5F4A}"/>
              </a:ext>
            </a:extLst>
          </p:cNvPr>
          <p:cNvSpPr>
            <a:spLocks noGrp="1"/>
          </p:cNvSpPr>
          <p:nvPr>
            <p:ph sz="half" idx="17" hasCustomPrompt="1"/>
          </p:nvPr>
        </p:nvSpPr>
        <p:spPr>
          <a:xfrm>
            <a:off x="9111896" y="5785975"/>
            <a:ext cx="2442461"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grpSp>
        <p:nvGrpSpPr>
          <p:cNvPr id="8" name="Group 7">
            <a:extLst>
              <a:ext uri="{FF2B5EF4-FFF2-40B4-BE49-F238E27FC236}">
                <a16:creationId xmlns:a16="http://schemas.microsoft.com/office/drawing/2014/main" id="{D46344D7-743F-0440-C39E-F79E0B97C560}"/>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A0E5AFAE-B165-EE68-BBEB-21DAEFE633F2}"/>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a:extLst>
                <a:ext uri="{FF2B5EF4-FFF2-40B4-BE49-F238E27FC236}">
                  <a16:creationId xmlns:a16="http://schemas.microsoft.com/office/drawing/2014/main" id="{357C6B7E-619E-D462-3F1A-83F2A95D8802}"/>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1ADDF728-D389-41F4-E9C5-2A99E3584FD6}"/>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5A03E084-6B9C-B381-C0BB-915F6FCE88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36020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or Figur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60C347-0F02-8ABE-9C0A-2414CF30D31D}"/>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2" name="Picture Placeholder 2">
            <a:extLst>
              <a:ext uri="{FF2B5EF4-FFF2-40B4-BE49-F238E27FC236}">
                <a16:creationId xmlns:a16="http://schemas.microsoft.com/office/drawing/2014/main" id="{CB263469-5CF0-30FF-09BE-DBD3C2AEB576}"/>
              </a:ext>
            </a:extLst>
          </p:cNvPr>
          <p:cNvSpPr>
            <a:spLocks noGrp="1"/>
          </p:cNvSpPr>
          <p:nvPr>
            <p:ph type="pic" idx="10" hasCustomPrompt="1"/>
          </p:nvPr>
        </p:nvSpPr>
        <p:spPr>
          <a:xfrm>
            <a:off x="593213" y="1160092"/>
            <a:ext cx="10989187" cy="44966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7" name="Content Placeholder 2">
            <a:extLst>
              <a:ext uri="{FF2B5EF4-FFF2-40B4-BE49-F238E27FC236}">
                <a16:creationId xmlns:a16="http://schemas.microsoft.com/office/drawing/2014/main" id="{03C919D3-A039-50AE-CBD9-89F458D53EDD}"/>
              </a:ext>
            </a:extLst>
          </p:cNvPr>
          <p:cNvSpPr>
            <a:spLocks noGrp="1"/>
          </p:cNvSpPr>
          <p:nvPr>
            <p:ph sz="half" idx="14" hasCustomPrompt="1"/>
          </p:nvPr>
        </p:nvSpPr>
        <p:spPr>
          <a:xfrm>
            <a:off x="609601" y="5787595"/>
            <a:ext cx="10972799"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grpSp>
        <p:nvGrpSpPr>
          <p:cNvPr id="4" name="Group 3">
            <a:extLst>
              <a:ext uri="{FF2B5EF4-FFF2-40B4-BE49-F238E27FC236}">
                <a16:creationId xmlns:a16="http://schemas.microsoft.com/office/drawing/2014/main" id="{C1D5208B-6EC7-23B8-8646-0B92A3FA3BEA}"/>
              </a:ext>
              <a:ext uri="{C183D7F6-B498-43B3-948B-1728B52AA6E4}">
                <adec:decorative xmlns:adec="http://schemas.microsoft.com/office/drawing/2017/decorative" val="1"/>
              </a:ext>
            </a:extLst>
          </p:cNvPr>
          <p:cNvGrpSpPr/>
          <p:nvPr userDrawn="1"/>
        </p:nvGrpSpPr>
        <p:grpSpPr>
          <a:xfrm>
            <a:off x="0" y="6172200"/>
            <a:ext cx="12192000" cy="685801"/>
            <a:chOff x="0" y="6423843"/>
            <a:chExt cx="9144000" cy="434157"/>
          </a:xfrm>
        </p:grpSpPr>
        <p:sp>
          <p:nvSpPr>
            <p:cNvPr id="5" name="Rectangle 4">
              <a:extLst>
                <a:ext uri="{FF2B5EF4-FFF2-40B4-BE49-F238E27FC236}">
                  <a16:creationId xmlns:a16="http://schemas.microsoft.com/office/drawing/2014/main" id="{BDC46A72-B502-6814-2E8D-A1A9EFAFCD24}"/>
                </a:ext>
              </a:extLst>
            </p:cNvPr>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a:extLst>
                <a:ext uri="{FF2B5EF4-FFF2-40B4-BE49-F238E27FC236}">
                  <a16:creationId xmlns:a16="http://schemas.microsoft.com/office/drawing/2014/main" id="{3E5DCEC6-0F8C-5541-7442-C093800C3015}"/>
                </a:ext>
              </a:extLst>
            </p:cNvPr>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extBox 9">
            <a:extLst>
              <a:ext uri="{FF2B5EF4-FFF2-40B4-BE49-F238E27FC236}">
                <a16:creationId xmlns:a16="http://schemas.microsoft.com/office/drawing/2014/main" id="{2E4910A2-E75A-A0F3-12FA-C7B33827BFF5}"/>
              </a:ext>
            </a:extLst>
          </p:cNvPr>
          <p:cNvSpPr txBox="1"/>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1" name="Graphic 10">
            <a:extLst>
              <a:ext uri="{FF2B5EF4-FFF2-40B4-BE49-F238E27FC236}">
                <a16:creationId xmlns:a16="http://schemas.microsoft.com/office/drawing/2014/main" id="{CC0C22ED-5F80-CEFE-BB25-C337EB274037}"/>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401028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6BB33-DB2B-91D3-D089-F85266D21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 style</a:t>
            </a:r>
          </a:p>
        </p:txBody>
      </p:sp>
      <p:sp>
        <p:nvSpPr>
          <p:cNvPr id="3" name="Text Placeholder 2">
            <a:extLst>
              <a:ext uri="{FF2B5EF4-FFF2-40B4-BE49-F238E27FC236}">
                <a16:creationId xmlns:a16="http://schemas.microsoft.com/office/drawing/2014/main" id="{5F01A2DB-9F95-64AA-F96F-279EB0EF7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02800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8" r:id="rId5"/>
    <p:sldLayoutId id="2147483656" r:id="rId6"/>
    <p:sldLayoutId id="2147483659" r:id="rId7"/>
    <p:sldLayoutId id="2147483660" r:id="rId8"/>
    <p:sldLayoutId id="2147483654" r:id="rId9"/>
  </p:sldLayoutIdLst>
  <p:txStyles>
    <p:titleStyle>
      <a:lvl1pPr algn="l" defTabSz="914400" rtl="0" eaLnBrk="1" latinLnBrk="0" hangingPunct="1">
        <a:lnSpc>
          <a:spcPct val="90000"/>
        </a:lnSpc>
        <a:spcBef>
          <a:spcPct val="0"/>
        </a:spcBef>
        <a:buNone/>
        <a:defRPr sz="3600" b="1" kern="1200">
          <a:solidFill>
            <a:srgbClr val="007B55"/>
          </a:solidFill>
          <a:latin typeface="Segoe UI" panose="020B0502040204020203" pitchFamily="34" charset="0"/>
          <a:ea typeface="+mj-ea"/>
          <a:cs typeface="Segoe UI" panose="020B05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F426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F426B"/>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F426B"/>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F426B"/>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F426B"/>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A31D-7177-28BB-461E-1296EF6D4DA1}"/>
              </a:ext>
            </a:extLst>
          </p:cNvPr>
          <p:cNvSpPr>
            <a:spLocks noGrp="1"/>
          </p:cNvSpPr>
          <p:nvPr>
            <p:ph type="title"/>
          </p:nvPr>
        </p:nvSpPr>
        <p:spPr/>
        <p:txBody>
          <a:bodyPr>
            <a:normAutofit fontScale="90000"/>
          </a:bodyPr>
          <a:lstStyle/>
          <a:p>
            <a:r>
              <a:rPr lang="en-US" dirty="0"/>
              <a:t>Washington’s Watercraft Inspection and Decontamination Section 2024 Update</a:t>
            </a:r>
            <a:br>
              <a:rPr lang="en-US" dirty="0"/>
            </a:br>
            <a:r>
              <a:rPr lang="en-US" sz="2200" b="0" dirty="0"/>
              <a:t>Columbia River Basin 100</a:t>
            </a:r>
            <a:r>
              <a:rPr lang="en-US" sz="2200" b="0" baseline="30000" dirty="0"/>
              <a:t>th</a:t>
            </a:r>
            <a:r>
              <a:rPr lang="en-US" sz="2200" b="0" dirty="0"/>
              <a:t> Meridian Conference</a:t>
            </a:r>
            <a:endParaRPr lang="en-US" b="0" dirty="0"/>
          </a:p>
        </p:txBody>
      </p:sp>
      <p:sp>
        <p:nvSpPr>
          <p:cNvPr id="3" name="Content Placeholder 2">
            <a:extLst>
              <a:ext uri="{FF2B5EF4-FFF2-40B4-BE49-F238E27FC236}">
                <a16:creationId xmlns:a16="http://schemas.microsoft.com/office/drawing/2014/main" id="{89D2E31E-B1F9-FE6D-B367-0E7F82BF3DD1}"/>
              </a:ext>
            </a:extLst>
          </p:cNvPr>
          <p:cNvSpPr>
            <a:spLocks noGrp="1"/>
          </p:cNvSpPr>
          <p:nvPr>
            <p:ph sz="half" idx="1"/>
          </p:nvPr>
        </p:nvSpPr>
        <p:spPr>
          <a:xfrm>
            <a:off x="2180065" y="3645260"/>
            <a:ext cx="7964060" cy="1551490"/>
          </a:xfrm>
        </p:spPr>
        <p:txBody>
          <a:bodyPr vert="horz" lIns="91440" tIns="45720" rIns="91440" bIns="45720" rtlCol="0" anchor="t">
            <a:normAutofit fontScale="92500"/>
          </a:bodyPr>
          <a:lstStyle/>
          <a:p>
            <a:r>
              <a:rPr lang="en-US" dirty="0">
                <a:latin typeface="Calibri"/>
                <a:cs typeface="Calibri"/>
              </a:rPr>
              <a:t>Susan Brush (she/her)</a:t>
            </a:r>
            <a:endParaRPr lang="en-US" dirty="0"/>
          </a:p>
          <a:p>
            <a:pPr lvl="0"/>
            <a:r>
              <a:rPr lang="en-US" dirty="0"/>
              <a:t>Watercraft Inspection and Decontamination Section Lead</a:t>
            </a:r>
          </a:p>
          <a:p>
            <a:pPr lvl="0"/>
            <a:r>
              <a:rPr lang="en-US" dirty="0"/>
              <a:t>December 10</a:t>
            </a:r>
            <a:r>
              <a:rPr lang="en-US" baseline="30000" dirty="0"/>
              <a:t>th</a:t>
            </a:r>
            <a:r>
              <a:rPr lang="en-US" dirty="0"/>
              <a:t>, 2024</a:t>
            </a:r>
          </a:p>
          <a:p>
            <a:endParaRPr lang="en-US" dirty="0"/>
          </a:p>
        </p:txBody>
      </p:sp>
    </p:spTree>
    <p:extLst>
      <p:ext uri="{BB962C8B-B14F-4D97-AF65-F5344CB8AC3E}">
        <p14:creationId xmlns:p14="http://schemas.microsoft.com/office/powerpoint/2010/main" val="18179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85FCC-B547-A7B4-089A-F2479995DB0D}"/>
              </a:ext>
            </a:extLst>
          </p:cNvPr>
          <p:cNvSpPr>
            <a:spLocks noGrp="1"/>
          </p:cNvSpPr>
          <p:nvPr>
            <p:ph type="title"/>
          </p:nvPr>
        </p:nvSpPr>
        <p:spPr>
          <a:xfrm>
            <a:off x="391094" y="257964"/>
            <a:ext cx="6347253" cy="868362"/>
          </a:xfrm>
        </p:spPr>
        <p:txBody>
          <a:bodyPr anchor="ctr">
            <a:normAutofit/>
          </a:bodyPr>
          <a:lstStyle/>
          <a:p>
            <a:pPr algn="ctr"/>
            <a:r>
              <a:rPr lang="en-US" dirty="0"/>
              <a:t>WID Section 2024 Activities:</a:t>
            </a:r>
          </a:p>
        </p:txBody>
      </p:sp>
      <p:pic>
        <p:nvPicPr>
          <p:cNvPr id="5" name="Picture 4" descr="A picture containing tree, person, standing, outdoor&#10;&#10;Description automatically generated">
            <a:extLst>
              <a:ext uri="{FF2B5EF4-FFF2-40B4-BE49-F238E27FC236}">
                <a16:creationId xmlns:a16="http://schemas.microsoft.com/office/drawing/2014/main" id="{AF753837-F0E3-B538-5847-CC766ED17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481" y="475681"/>
            <a:ext cx="5029754" cy="3353169"/>
          </a:xfrm>
          <a:prstGeom prst="rect">
            <a:avLst/>
          </a:prstGeom>
        </p:spPr>
      </p:pic>
      <p:sp>
        <p:nvSpPr>
          <p:cNvPr id="3" name="Content Placeholder 10">
            <a:extLst>
              <a:ext uri="{FF2B5EF4-FFF2-40B4-BE49-F238E27FC236}">
                <a16:creationId xmlns:a16="http://schemas.microsoft.com/office/drawing/2014/main" id="{B7E5A684-60B9-B65D-B6F0-B80F9923712B}"/>
              </a:ext>
            </a:extLst>
          </p:cNvPr>
          <p:cNvSpPr txBox="1">
            <a:spLocks/>
          </p:cNvSpPr>
          <p:nvPr/>
        </p:nvSpPr>
        <p:spPr>
          <a:xfrm>
            <a:off x="6864481" y="3871503"/>
            <a:ext cx="4762239" cy="5940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0F426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F426B"/>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F426B"/>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F426B"/>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F426B"/>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Aquatic Invasive Species Unit Staff: Susan Brush, Justin Bush, Cory Geisler, Rachel Flannery, Ashley Orr, Nicholas Knauss, and Fin (Canine) </a:t>
            </a:r>
            <a:r>
              <a:rPr lang="en-US" dirty="0"/>
              <a:t>.</a:t>
            </a:r>
          </a:p>
        </p:txBody>
      </p:sp>
      <p:graphicFrame>
        <p:nvGraphicFramePr>
          <p:cNvPr id="6" name="Table 5">
            <a:extLst>
              <a:ext uri="{FF2B5EF4-FFF2-40B4-BE49-F238E27FC236}">
                <a16:creationId xmlns:a16="http://schemas.microsoft.com/office/drawing/2014/main" id="{6109759F-1DF6-7CB8-8D2B-84DBB5EED939}"/>
              </a:ext>
            </a:extLst>
          </p:cNvPr>
          <p:cNvGraphicFramePr>
            <a:graphicFrameLocks noGrp="1"/>
          </p:cNvGraphicFramePr>
          <p:nvPr>
            <p:extLst>
              <p:ext uri="{D42A27DB-BD31-4B8C-83A1-F6EECF244321}">
                <p14:modId xmlns:p14="http://schemas.microsoft.com/office/powerpoint/2010/main" val="2279501477"/>
              </p:ext>
            </p:extLst>
          </p:nvPr>
        </p:nvGraphicFramePr>
        <p:xfrm>
          <a:off x="6096000" y="4576843"/>
          <a:ext cx="5798175" cy="1270206"/>
        </p:xfrm>
        <a:graphic>
          <a:graphicData uri="http://schemas.openxmlformats.org/drawingml/2006/table">
            <a:tbl>
              <a:tblPr firstRow="1" bandRow="1">
                <a:tableStyleId>{5C22544A-7EE6-4342-B048-85BDC9FD1C3A}</a:tableStyleId>
              </a:tblPr>
              <a:tblGrid>
                <a:gridCol w="1251573">
                  <a:extLst>
                    <a:ext uri="{9D8B030D-6E8A-4147-A177-3AD203B41FA5}">
                      <a16:colId xmlns:a16="http://schemas.microsoft.com/office/drawing/2014/main" val="2258321912"/>
                    </a:ext>
                  </a:extLst>
                </a:gridCol>
                <a:gridCol w="1244600">
                  <a:extLst>
                    <a:ext uri="{9D8B030D-6E8A-4147-A177-3AD203B41FA5}">
                      <a16:colId xmlns:a16="http://schemas.microsoft.com/office/drawing/2014/main" val="20000"/>
                    </a:ext>
                  </a:extLst>
                </a:gridCol>
                <a:gridCol w="1772138">
                  <a:extLst>
                    <a:ext uri="{9D8B030D-6E8A-4147-A177-3AD203B41FA5}">
                      <a16:colId xmlns:a16="http://schemas.microsoft.com/office/drawing/2014/main" val="20001"/>
                    </a:ext>
                  </a:extLst>
                </a:gridCol>
                <a:gridCol w="1529864">
                  <a:extLst>
                    <a:ext uri="{9D8B030D-6E8A-4147-A177-3AD203B41FA5}">
                      <a16:colId xmlns:a16="http://schemas.microsoft.com/office/drawing/2014/main" val="20002"/>
                    </a:ext>
                  </a:extLst>
                </a:gridCol>
              </a:tblGrid>
              <a:tr h="486319">
                <a:tc>
                  <a:txBody>
                    <a:bodyPr/>
                    <a:lstStyle/>
                    <a:p>
                      <a:pPr algn="ctr"/>
                      <a:r>
                        <a:rPr lang="en-US" sz="1600" dirty="0">
                          <a:latin typeface="Calibri" panose="020F0502020204030204" pitchFamily="34" charset="0"/>
                          <a:ea typeface="Roboto" panose="02000000000000000000" pitchFamily="2" charset="0"/>
                          <a:cs typeface="Calibri" panose="020F0502020204030204" pitchFamily="34" charset="0"/>
                        </a:rPr>
                        <a:t>Year</a:t>
                      </a:r>
                    </a:p>
                  </a:txBody>
                  <a:tcPr anchor="ctr">
                    <a:lnL w="6350" cap="flat" cmpd="sng" algn="ctr">
                      <a:solidFill>
                        <a:srgbClr val="0F426B"/>
                      </a:solidFill>
                      <a:prstDash val="solid"/>
                      <a:round/>
                      <a:headEnd type="none" w="med" len="med"/>
                      <a:tailEnd type="none" w="med" len="med"/>
                    </a:lnL>
                    <a:lnT w="6350" cap="flat" cmpd="sng" algn="ctr">
                      <a:solidFill>
                        <a:srgbClr val="0F426B"/>
                      </a:solidFill>
                      <a:prstDash val="solid"/>
                      <a:round/>
                      <a:headEnd type="none" w="med" len="med"/>
                      <a:tailEnd type="none" w="med" len="med"/>
                    </a:lnT>
                    <a:lnB w="38100" cmpd="sng">
                      <a:noFill/>
                    </a:lnB>
                    <a:solidFill>
                      <a:srgbClr val="0F426B"/>
                    </a:solidFill>
                  </a:tcPr>
                </a:tc>
                <a:tc>
                  <a:txBody>
                    <a:bodyPr/>
                    <a:lstStyle/>
                    <a:p>
                      <a:pPr algn="ctr"/>
                      <a:r>
                        <a:rPr lang="en-US" sz="1600" dirty="0">
                          <a:latin typeface="Calibri" panose="020F0502020204030204" pitchFamily="34" charset="0"/>
                          <a:ea typeface="Roboto" panose="02000000000000000000" pitchFamily="2" charset="0"/>
                          <a:cs typeface="Calibri" panose="020F0502020204030204" pitchFamily="34" charset="0"/>
                        </a:rPr>
                        <a:t>Watercrafts Inspected</a:t>
                      </a:r>
                    </a:p>
                  </a:txBody>
                  <a:tcPr anchor="ctr">
                    <a:lnT w="6350" cap="flat" cmpd="sng" algn="ctr">
                      <a:solidFill>
                        <a:srgbClr val="0F426B"/>
                      </a:solidFill>
                      <a:prstDash val="solid"/>
                      <a:round/>
                      <a:headEnd type="none" w="med" len="med"/>
                      <a:tailEnd type="none" w="med" len="med"/>
                    </a:lnT>
                    <a:lnB w="38100" cmpd="sng">
                      <a:noFill/>
                    </a:lnB>
                    <a:solidFill>
                      <a:srgbClr val="0F426B"/>
                    </a:solidFill>
                  </a:tcPr>
                </a:tc>
                <a:tc>
                  <a:txBody>
                    <a:bodyPr/>
                    <a:lstStyle/>
                    <a:p>
                      <a:pPr algn="ctr"/>
                      <a:r>
                        <a:rPr lang="en-US" sz="1600" dirty="0">
                          <a:latin typeface="Calibri" panose="020F0502020204030204" pitchFamily="34" charset="0"/>
                          <a:ea typeface="Roboto" panose="02000000000000000000" pitchFamily="2" charset="0"/>
                          <a:cs typeface="Calibri" panose="020F0502020204030204" pitchFamily="34" charset="0"/>
                        </a:rPr>
                        <a:t>Decontaminations performed</a:t>
                      </a:r>
                    </a:p>
                  </a:txBody>
                  <a:tcPr anchor="ctr">
                    <a:lnT w="6350" cap="flat" cmpd="sng" algn="ctr">
                      <a:solidFill>
                        <a:srgbClr val="0F426B"/>
                      </a:solidFill>
                      <a:prstDash val="solid"/>
                      <a:round/>
                      <a:headEnd type="none" w="med" len="med"/>
                      <a:tailEnd type="none" w="med" len="med"/>
                    </a:lnT>
                    <a:lnB w="38100" cmpd="sng">
                      <a:noFill/>
                    </a:lnB>
                    <a:solidFill>
                      <a:srgbClr val="0F426B"/>
                    </a:solidFill>
                  </a:tcPr>
                </a:tc>
                <a:tc>
                  <a:txBody>
                    <a:bodyPr/>
                    <a:lstStyle/>
                    <a:p>
                      <a:pPr algn="ctr"/>
                      <a:r>
                        <a:rPr lang="en-US" sz="1600" dirty="0">
                          <a:latin typeface="Calibri" panose="020F0502020204030204" pitchFamily="34" charset="0"/>
                          <a:ea typeface="Roboto" panose="02000000000000000000" pitchFamily="2" charset="0"/>
                          <a:cs typeface="Calibri" panose="020F0502020204030204" pitchFamily="34" charset="0"/>
                        </a:rPr>
                        <a:t>Mussel Fouled watercraft</a:t>
                      </a:r>
                    </a:p>
                  </a:txBody>
                  <a:tcPr anchor="ctr">
                    <a:lnR w="6350" cap="flat" cmpd="sng" algn="ctr">
                      <a:solidFill>
                        <a:srgbClr val="0F426B"/>
                      </a:solidFill>
                      <a:prstDash val="solid"/>
                      <a:round/>
                      <a:headEnd type="none" w="med" len="med"/>
                      <a:tailEnd type="none" w="med" len="med"/>
                    </a:lnR>
                    <a:lnT w="6350" cap="flat" cmpd="sng" algn="ctr">
                      <a:solidFill>
                        <a:srgbClr val="0F426B"/>
                      </a:solidFill>
                      <a:prstDash val="solid"/>
                      <a:round/>
                      <a:headEnd type="none" w="med" len="med"/>
                      <a:tailEnd type="none" w="med" len="med"/>
                    </a:lnT>
                    <a:lnB w="38100" cmpd="sng">
                      <a:noFill/>
                    </a:lnB>
                    <a:solidFill>
                      <a:srgbClr val="0F426B"/>
                    </a:solidFill>
                  </a:tcPr>
                </a:tc>
                <a:extLst>
                  <a:ext uri="{0D108BD9-81ED-4DB2-BD59-A6C34878D82A}">
                    <a16:rowId xmlns:a16="http://schemas.microsoft.com/office/drawing/2014/main" val="10000"/>
                  </a:ext>
                </a:extLst>
              </a:tr>
              <a:tr h="6910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ea typeface="Roboto" panose="02000000000000000000" pitchFamily="2" charset="0"/>
                          <a:cs typeface="Calibri" panose="020F0502020204030204" pitchFamily="34" charset="0"/>
                        </a:rPr>
                        <a:t>YTD 2024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ea typeface="Roboto" panose="02000000000000000000" pitchFamily="2" charset="0"/>
                          <a:cs typeface="Calibri" panose="020F0502020204030204" pitchFamily="34" charset="0"/>
                        </a:rPr>
                        <a:t>(12/1/2024)</a:t>
                      </a:r>
                    </a:p>
                  </a:txBody>
                  <a:tcPr anchor="ctr">
                    <a:lnL w="6350" cap="flat" cmpd="sng" algn="ctr">
                      <a:solidFill>
                        <a:srgbClr val="0F426B"/>
                      </a:solidFill>
                      <a:prstDash val="solid"/>
                      <a:round/>
                      <a:headEnd type="none" w="med" len="med"/>
                      <a:tailEnd type="none" w="med" len="med"/>
                    </a:lnL>
                    <a:lnR w="6350" cap="flat" cmpd="sng" algn="ctr">
                      <a:solidFill>
                        <a:srgbClr val="0F426B"/>
                      </a:solidFill>
                      <a:prstDash val="solid"/>
                      <a:round/>
                      <a:headEnd type="none" w="med" len="med"/>
                      <a:tailEnd type="none" w="med" len="med"/>
                    </a:lnR>
                    <a:lnT w="38100" cmpd="sng">
                      <a:noFill/>
                    </a:lnT>
                    <a:lnB w="6350" cap="flat" cmpd="sng" algn="ctr">
                      <a:solidFill>
                        <a:srgbClr val="0F426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ea typeface="Roboto" panose="02000000000000000000" pitchFamily="2" charset="0"/>
                          <a:cs typeface="Calibri" panose="020F0502020204030204" pitchFamily="34" charset="0"/>
                        </a:rPr>
                        <a:t>54,100</a:t>
                      </a:r>
                    </a:p>
                  </a:txBody>
                  <a:tcPr anchor="ctr">
                    <a:lnL w="6350" cap="flat" cmpd="sng" algn="ctr">
                      <a:solidFill>
                        <a:srgbClr val="0F426B"/>
                      </a:solidFill>
                      <a:prstDash val="solid"/>
                      <a:round/>
                      <a:headEnd type="none" w="med" len="med"/>
                      <a:tailEnd type="none" w="med" len="med"/>
                    </a:lnL>
                    <a:lnR w="6350" cap="flat" cmpd="sng" algn="ctr">
                      <a:solidFill>
                        <a:srgbClr val="0F426B"/>
                      </a:solidFill>
                      <a:prstDash val="solid"/>
                      <a:round/>
                      <a:headEnd type="none" w="med" len="med"/>
                      <a:tailEnd type="none" w="med" len="med"/>
                    </a:lnR>
                    <a:lnT w="38100" cmpd="sng">
                      <a:noFill/>
                    </a:lnT>
                    <a:lnB w="6350" cap="flat" cmpd="sng" algn="ctr">
                      <a:solidFill>
                        <a:srgbClr val="0F426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chemeClr val="tx1"/>
                          </a:solidFill>
                          <a:latin typeface="Calibri" panose="020F0502020204030204" pitchFamily="34" charset="0"/>
                          <a:ea typeface="Roboto" panose="02000000000000000000" pitchFamily="2" charset="0"/>
                          <a:cs typeface="Calibri" panose="020F0502020204030204" pitchFamily="34" charset="0"/>
                        </a:rPr>
                        <a:t>2,096</a:t>
                      </a:r>
                    </a:p>
                  </a:txBody>
                  <a:tcPr anchor="ctr">
                    <a:lnL w="6350" cap="flat" cmpd="sng" algn="ctr">
                      <a:solidFill>
                        <a:srgbClr val="0F426B"/>
                      </a:solidFill>
                      <a:prstDash val="solid"/>
                      <a:round/>
                      <a:headEnd type="none" w="med" len="med"/>
                      <a:tailEnd type="none" w="med" len="med"/>
                    </a:lnL>
                    <a:lnR w="6350" cap="flat" cmpd="sng" algn="ctr">
                      <a:solidFill>
                        <a:srgbClr val="0F426B"/>
                      </a:solidFill>
                      <a:prstDash val="solid"/>
                      <a:round/>
                      <a:headEnd type="none" w="med" len="med"/>
                      <a:tailEnd type="none" w="med" len="med"/>
                    </a:lnR>
                    <a:lnT w="38100" cmpd="sng">
                      <a:noFill/>
                    </a:lnT>
                    <a:lnB w="6350" cap="flat" cmpd="sng" algn="ctr">
                      <a:solidFill>
                        <a:srgbClr val="0F426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ea typeface="Roboto" panose="02000000000000000000" pitchFamily="2" charset="0"/>
                          <a:cs typeface="Calibri" panose="020F0502020204030204" pitchFamily="34" charset="0"/>
                        </a:rPr>
                        <a:t>13</a:t>
                      </a:r>
                    </a:p>
                  </a:txBody>
                  <a:tcPr anchor="ctr">
                    <a:lnL w="6350" cap="flat" cmpd="sng" algn="ctr">
                      <a:solidFill>
                        <a:srgbClr val="0F426B"/>
                      </a:solidFill>
                      <a:prstDash val="solid"/>
                      <a:round/>
                      <a:headEnd type="none" w="med" len="med"/>
                      <a:tailEnd type="none" w="med" len="med"/>
                    </a:lnL>
                    <a:lnR w="6350" cap="flat" cmpd="sng" algn="ctr">
                      <a:solidFill>
                        <a:srgbClr val="0F426B"/>
                      </a:solidFill>
                      <a:prstDash val="solid"/>
                      <a:round/>
                      <a:headEnd type="none" w="med" len="med"/>
                      <a:tailEnd type="none" w="med" len="med"/>
                    </a:lnR>
                    <a:lnT w="38100" cmpd="sng">
                      <a:noFill/>
                    </a:lnT>
                    <a:lnB w="6350" cap="flat" cmpd="sng" algn="ctr">
                      <a:solidFill>
                        <a:srgbClr val="0F426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13" name="Picture 12" descr="A bird's eye view of a park&#10;&#10;Description automatically generated with low confidence">
            <a:extLst>
              <a:ext uri="{FF2B5EF4-FFF2-40B4-BE49-F238E27FC236}">
                <a16:creationId xmlns:a16="http://schemas.microsoft.com/office/drawing/2014/main" id="{056838C1-E75B-0627-9F71-BF4686A6DCEC}"/>
              </a:ext>
            </a:extLst>
          </p:cNvPr>
          <p:cNvPicPr>
            <a:picLocks noChangeAspect="1"/>
          </p:cNvPicPr>
          <p:nvPr/>
        </p:nvPicPr>
        <p:blipFill rotWithShape="1">
          <a:blip r:embed="rId4">
            <a:extLst>
              <a:ext uri="{28A0092B-C50C-407E-A947-70E740481C1C}">
                <a14:useLocalDpi xmlns:a14="http://schemas.microsoft.com/office/drawing/2010/main" val="0"/>
              </a:ext>
            </a:extLst>
          </a:blip>
          <a:srcRect l="5989" r="8545"/>
          <a:stretch/>
        </p:blipFill>
        <p:spPr>
          <a:xfrm>
            <a:off x="391094" y="3890753"/>
            <a:ext cx="2590610" cy="1924248"/>
          </a:xfrm>
          <a:prstGeom prst="rect">
            <a:avLst/>
          </a:prstGeom>
        </p:spPr>
      </p:pic>
      <p:pic>
        <p:nvPicPr>
          <p:cNvPr id="16" name="Picture 15">
            <a:extLst>
              <a:ext uri="{FF2B5EF4-FFF2-40B4-BE49-F238E27FC236}">
                <a16:creationId xmlns:a16="http://schemas.microsoft.com/office/drawing/2014/main" id="{1335AEAE-962D-F01F-0553-B4A73C8F3A54}"/>
              </a:ext>
            </a:extLst>
          </p:cNvPr>
          <p:cNvPicPr>
            <a:picLocks noChangeAspect="1"/>
          </p:cNvPicPr>
          <p:nvPr/>
        </p:nvPicPr>
        <p:blipFill rotWithShape="1">
          <a:blip r:embed="rId5">
            <a:extLst>
              <a:ext uri="{28A0092B-C50C-407E-A947-70E740481C1C}">
                <a14:useLocalDpi xmlns:a14="http://schemas.microsoft.com/office/drawing/2010/main" val="0"/>
              </a:ext>
            </a:extLst>
          </a:blip>
          <a:srcRect l="6463" r="10996"/>
          <a:stretch/>
        </p:blipFill>
        <p:spPr>
          <a:xfrm>
            <a:off x="3148297" y="3890753"/>
            <a:ext cx="2590611" cy="1921507"/>
          </a:xfrm>
          <a:prstGeom prst="rect">
            <a:avLst/>
          </a:prstGeom>
        </p:spPr>
      </p:pic>
      <p:sp>
        <p:nvSpPr>
          <p:cNvPr id="17" name="Content Placeholder 1">
            <a:extLst>
              <a:ext uri="{FF2B5EF4-FFF2-40B4-BE49-F238E27FC236}">
                <a16:creationId xmlns:a16="http://schemas.microsoft.com/office/drawing/2014/main" id="{75860BE9-AF69-F21E-40B6-7D8A1CE2AC67}"/>
              </a:ext>
            </a:extLst>
          </p:cNvPr>
          <p:cNvSpPr>
            <a:spLocks noGrp="1"/>
          </p:cNvSpPr>
          <p:nvPr>
            <p:ph idx="1"/>
          </p:nvPr>
        </p:nvSpPr>
        <p:spPr>
          <a:xfrm>
            <a:off x="391094" y="3433834"/>
            <a:ext cx="4852718" cy="345537"/>
          </a:xfrm>
        </p:spPr>
        <p:txBody>
          <a:bodyPr>
            <a:normAutofit fontScale="85000" lnSpcReduction="10000"/>
          </a:bodyPr>
          <a:lstStyle/>
          <a:p>
            <a:r>
              <a:rPr lang="en-US" sz="2400" dirty="0">
                <a:solidFill>
                  <a:srgbClr val="5A594D"/>
                </a:solidFill>
                <a:latin typeface="Calibri Light" panose="020F0302020204030204" pitchFamily="34" charset="0"/>
                <a:cs typeface="Calibri Light" panose="020F0302020204030204" pitchFamily="34" charset="0"/>
              </a:rPr>
              <a:t>Clarkston Inspection Station Before and After:</a:t>
            </a:r>
          </a:p>
        </p:txBody>
      </p:sp>
      <p:pic>
        <p:nvPicPr>
          <p:cNvPr id="20" name="Picture 19">
            <a:extLst>
              <a:ext uri="{FF2B5EF4-FFF2-40B4-BE49-F238E27FC236}">
                <a16:creationId xmlns:a16="http://schemas.microsoft.com/office/drawing/2014/main" id="{62A1AF1C-650B-44E2-1386-731EAF7B59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6399" y="1162505"/>
            <a:ext cx="3677163" cy="2181529"/>
          </a:xfrm>
          <a:prstGeom prst="rect">
            <a:avLst/>
          </a:prstGeom>
        </p:spPr>
      </p:pic>
      <p:sp>
        <p:nvSpPr>
          <p:cNvPr id="21" name="Content Placeholder 10">
            <a:extLst>
              <a:ext uri="{FF2B5EF4-FFF2-40B4-BE49-F238E27FC236}">
                <a16:creationId xmlns:a16="http://schemas.microsoft.com/office/drawing/2014/main" id="{51D9DCA6-A749-0D80-7A6B-9E91081C46A2}"/>
              </a:ext>
            </a:extLst>
          </p:cNvPr>
          <p:cNvSpPr txBox="1">
            <a:spLocks/>
          </p:cNvSpPr>
          <p:nvPr/>
        </p:nvSpPr>
        <p:spPr>
          <a:xfrm>
            <a:off x="298755" y="5847049"/>
            <a:ext cx="5514406" cy="5940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0F426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F426B"/>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F426B"/>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F426B"/>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F426B"/>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Former Chief Timothy Building before and after the removal of 85 cubic yards of blackberries. </a:t>
            </a:r>
            <a:endParaRPr lang="en-US" dirty="0"/>
          </a:p>
        </p:txBody>
      </p:sp>
    </p:spTree>
    <p:extLst>
      <p:ext uri="{BB962C8B-B14F-4D97-AF65-F5344CB8AC3E}">
        <p14:creationId xmlns:p14="http://schemas.microsoft.com/office/powerpoint/2010/main" val="133600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3A0B12-971D-C659-7417-D1BB0CA88908}"/>
              </a:ext>
            </a:extLst>
          </p:cNvPr>
          <p:cNvSpPr>
            <a:spLocks noGrp="1"/>
          </p:cNvSpPr>
          <p:nvPr>
            <p:ph type="title"/>
          </p:nvPr>
        </p:nvSpPr>
        <p:spPr>
          <a:xfrm>
            <a:off x="575076" y="1102326"/>
            <a:ext cx="4924870" cy="682111"/>
          </a:xfrm>
        </p:spPr>
        <p:txBody>
          <a:bodyPr>
            <a:normAutofit/>
          </a:bodyPr>
          <a:lstStyle/>
          <a:p>
            <a:pPr>
              <a:spcBef>
                <a:spcPts val="1000"/>
              </a:spcBef>
            </a:pPr>
            <a:r>
              <a:rPr lang="en-US" sz="2800" b="0" dirty="0">
                <a:solidFill>
                  <a:srgbClr val="0F426B"/>
                </a:solidFill>
                <a:latin typeface="Calibri" panose="020F0502020204030204" pitchFamily="34" charset="0"/>
                <a:ea typeface="+mn-ea"/>
                <a:cs typeface="Calibri" panose="020F0502020204030204" pitchFamily="34" charset="0"/>
              </a:rPr>
              <a:t>WID Pilot Station: Newport HWY</a:t>
            </a:r>
          </a:p>
        </p:txBody>
      </p:sp>
      <p:sp>
        <p:nvSpPr>
          <p:cNvPr id="2" name="Content Placeholder 1">
            <a:extLst>
              <a:ext uri="{FF2B5EF4-FFF2-40B4-BE49-F238E27FC236}">
                <a16:creationId xmlns:a16="http://schemas.microsoft.com/office/drawing/2014/main" id="{D9CB1EE0-665F-B38D-ED0C-BE595886405F}"/>
              </a:ext>
            </a:extLst>
          </p:cNvPr>
          <p:cNvSpPr>
            <a:spLocks noGrp="1"/>
          </p:cNvSpPr>
          <p:nvPr>
            <p:ph idx="1"/>
          </p:nvPr>
        </p:nvSpPr>
        <p:spPr>
          <a:xfrm>
            <a:off x="639573" y="412107"/>
            <a:ext cx="8809227" cy="518192"/>
          </a:xfrm>
        </p:spPr>
        <p:txBody>
          <a:bodyPr>
            <a:noAutofit/>
          </a:bodyPr>
          <a:lstStyle/>
          <a:p>
            <a:pPr>
              <a:lnSpc>
                <a:spcPct val="100000"/>
              </a:lnSpc>
              <a:spcBef>
                <a:spcPct val="0"/>
              </a:spcBef>
            </a:pPr>
            <a:r>
              <a:rPr lang="en-US" sz="3600" b="1" dirty="0">
                <a:solidFill>
                  <a:srgbClr val="007B55"/>
                </a:solidFill>
                <a:latin typeface="Segoe UI" panose="020B0502040204020203" pitchFamily="34" charset="0"/>
                <a:ea typeface="Roboto Slab" pitchFamily="2" charset="0"/>
                <a:cs typeface="Segoe UI" panose="020B0502040204020203" pitchFamily="34" charset="0"/>
              </a:rPr>
              <a:t>Expanding Inspection Activities in 2025</a:t>
            </a:r>
          </a:p>
        </p:txBody>
      </p:sp>
      <p:sp>
        <p:nvSpPr>
          <p:cNvPr id="7" name="Content Placeholder 6">
            <a:extLst>
              <a:ext uri="{FF2B5EF4-FFF2-40B4-BE49-F238E27FC236}">
                <a16:creationId xmlns:a16="http://schemas.microsoft.com/office/drawing/2014/main" id="{01557FF4-EA8E-442F-5748-A7836BBC693F}"/>
              </a:ext>
            </a:extLst>
          </p:cNvPr>
          <p:cNvSpPr>
            <a:spLocks noGrp="1"/>
          </p:cNvSpPr>
          <p:nvPr>
            <p:ph sz="half" idx="14"/>
          </p:nvPr>
        </p:nvSpPr>
        <p:spPr>
          <a:xfrm>
            <a:off x="483109" y="5436195"/>
            <a:ext cx="5456427" cy="671253"/>
          </a:xfrm>
        </p:spPr>
        <p:txBody>
          <a:bodyPr>
            <a:normAutofit/>
          </a:bodyPr>
          <a:lstStyle/>
          <a:p>
            <a:r>
              <a:rPr lang="en-US" dirty="0"/>
              <a:t>Map and Site map of  Pilot Inspection Station Site shared with Chronic Wasting Disease staff.</a:t>
            </a:r>
          </a:p>
        </p:txBody>
      </p:sp>
      <p:pic>
        <p:nvPicPr>
          <p:cNvPr id="13" name="Content Placeholder 12" descr="An aerial view of a road&#10;&#10;Description automatically generated">
            <a:extLst>
              <a:ext uri="{FF2B5EF4-FFF2-40B4-BE49-F238E27FC236}">
                <a16:creationId xmlns:a16="http://schemas.microsoft.com/office/drawing/2014/main" id="{950B4C1F-05C7-9041-5F35-7963EE1C49B9}"/>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3205557" y="2012793"/>
            <a:ext cx="2235200" cy="3401825"/>
          </a:xfrm>
        </p:spPr>
      </p:pic>
      <p:pic>
        <p:nvPicPr>
          <p:cNvPr id="17" name="Picture 16">
            <a:extLst>
              <a:ext uri="{FF2B5EF4-FFF2-40B4-BE49-F238E27FC236}">
                <a16:creationId xmlns:a16="http://schemas.microsoft.com/office/drawing/2014/main" id="{78D20CB0-DE24-495D-232E-58A4A871B8FF}"/>
              </a:ext>
            </a:extLst>
          </p:cNvPr>
          <p:cNvPicPr>
            <a:picLocks noChangeAspect="1"/>
          </p:cNvPicPr>
          <p:nvPr/>
        </p:nvPicPr>
        <p:blipFill rotWithShape="1">
          <a:blip r:embed="rId4"/>
          <a:srcRect l="52151"/>
          <a:stretch/>
        </p:blipFill>
        <p:spPr>
          <a:xfrm>
            <a:off x="598374" y="2016147"/>
            <a:ext cx="2423923" cy="3356993"/>
          </a:xfrm>
          <a:prstGeom prst="rect">
            <a:avLst/>
          </a:prstGeom>
        </p:spPr>
      </p:pic>
      <p:pic>
        <p:nvPicPr>
          <p:cNvPr id="6" name="Picture 5">
            <a:extLst>
              <a:ext uri="{FF2B5EF4-FFF2-40B4-BE49-F238E27FC236}">
                <a16:creationId xmlns:a16="http://schemas.microsoft.com/office/drawing/2014/main" id="{028CEDC4-3620-2ED0-73BB-D9AFAE63CE6C}"/>
              </a:ext>
            </a:extLst>
          </p:cNvPr>
          <p:cNvPicPr>
            <a:picLocks noChangeAspect="1"/>
          </p:cNvPicPr>
          <p:nvPr/>
        </p:nvPicPr>
        <p:blipFill>
          <a:blip r:embed="rId5"/>
          <a:stretch>
            <a:fillRect/>
          </a:stretch>
        </p:blipFill>
        <p:spPr>
          <a:xfrm>
            <a:off x="5754015" y="2648484"/>
            <a:ext cx="5698096" cy="2723283"/>
          </a:xfrm>
          <a:prstGeom prst="rect">
            <a:avLst/>
          </a:prstGeom>
        </p:spPr>
      </p:pic>
      <p:sp>
        <p:nvSpPr>
          <p:cNvPr id="8" name="Content Placeholder 10">
            <a:extLst>
              <a:ext uri="{FF2B5EF4-FFF2-40B4-BE49-F238E27FC236}">
                <a16:creationId xmlns:a16="http://schemas.microsoft.com/office/drawing/2014/main" id="{33653EF1-97B1-1E2D-0EE8-345BE6AEB64B}"/>
              </a:ext>
            </a:extLst>
          </p:cNvPr>
          <p:cNvSpPr txBox="1">
            <a:spLocks/>
          </p:cNvSpPr>
          <p:nvPr/>
        </p:nvSpPr>
        <p:spPr>
          <a:xfrm>
            <a:off x="5721245" y="5434822"/>
            <a:ext cx="3727555" cy="4208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0F426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F426B"/>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F426B"/>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F426B"/>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F426B"/>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Ridgefield Roving Team performing watercraft inspection</a:t>
            </a:r>
          </a:p>
        </p:txBody>
      </p:sp>
      <p:sp>
        <p:nvSpPr>
          <p:cNvPr id="9" name="Title 4">
            <a:extLst>
              <a:ext uri="{FF2B5EF4-FFF2-40B4-BE49-F238E27FC236}">
                <a16:creationId xmlns:a16="http://schemas.microsoft.com/office/drawing/2014/main" id="{8EB73C32-65DF-3C40-0CDD-1843BCB6F956}"/>
              </a:ext>
            </a:extLst>
          </p:cNvPr>
          <p:cNvSpPr txBox="1">
            <a:spLocks/>
          </p:cNvSpPr>
          <p:nvPr/>
        </p:nvSpPr>
        <p:spPr>
          <a:xfrm>
            <a:off x="5721245" y="1233280"/>
            <a:ext cx="5990640" cy="141520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b="1" kern="1200">
                <a:solidFill>
                  <a:srgbClr val="007B55"/>
                </a:solidFill>
                <a:latin typeface="Segoe UI" panose="020B0502040204020203" pitchFamily="34" charset="0"/>
                <a:ea typeface="Roboto Slab" pitchFamily="2" charset="0"/>
                <a:cs typeface="Segoe UI" panose="020B0502040204020203" pitchFamily="34" charset="0"/>
              </a:defRPr>
            </a:lvl1pPr>
          </a:lstStyle>
          <a:p>
            <a:pPr>
              <a:spcBef>
                <a:spcPts val="1000"/>
              </a:spcBef>
            </a:pPr>
            <a:r>
              <a:rPr lang="en-US" b="0" dirty="0">
                <a:solidFill>
                  <a:srgbClr val="0F426B"/>
                </a:solidFill>
                <a:latin typeface="Calibri" panose="020F0502020204030204" pitchFamily="34" charset="0"/>
                <a:ea typeface="+mn-ea"/>
                <a:cs typeface="Calibri" panose="020F0502020204030204" pitchFamily="34" charset="0"/>
              </a:rPr>
              <a:t>Optimizing Ridgefield Inspection Station</a:t>
            </a:r>
          </a:p>
          <a:p>
            <a:pPr marL="457200" indent="-457200">
              <a:spcBef>
                <a:spcPts val="1000"/>
              </a:spcBef>
              <a:buFontTx/>
              <a:buChar char="-"/>
            </a:pPr>
            <a:r>
              <a:rPr lang="en-US" sz="2600" b="0" dirty="0">
                <a:solidFill>
                  <a:srgbClr val="0F426B"/>
                </a:solidFill>
                <a:latin typeface="Calibri" panose="020F0502020204030204" pitchFamily="34" charset="0"/>
                <a:ea typeface="+mn-ea"/>
                <a:cs typeface="Calibri" panose="020F0502020204030204" pitchFamily="34" charset="0"/>
              </a:rPr>
              <a:t>Evaluating existing site capacity</a:t>
            </a:r>
          </a:p>
          <a:p>
            <a:pPr marL="457200" indent="-457200">
              <a:spcBef>
                <a:spcPts val="1000"/>
              </a:spcBef>
              <a:buFontTx/>
              <a:buChar char="-"/>
            </a:pPr>
            <a:r>
              <a:rPr lang="en-US" sz="2600" b="0" dirty="0">
                <a:solidFill>
                  <a:srgbClr val="0F426B"/>
                </a:solidFill>
                <a:latin typeface="Calibri" panose="020F0502020204030204" pitchFamily="34" charset="0"/>
                <a:ea typeface="+mn-ea"/>
                <a:cs typeface="Calibri" panose="020F0502020204030204" pitchFamily="34" charset="0"/>
              </a:rPr>
              <a:t>Developing appropriate signage</a:t>
            </a:r>
          </a:p>
          <a:p>
            <a:pPr marL="457200" indent="-457200">
              <a:spcBef>
                <a:spcPts val="1000"/>
              </a:spcBef>
              <a:buFontTx/>
              <a:buChar char="-"/>
            </a:pPr>
            <a:endParaRPr lang="en-US" sz="2800" b="0" dirty="0">
              <a:solidFill>
                <a:srgbClr val="0F426B"/>
              </a:solidFill>
              <a:latin typeface="Calibri" panose="020F0502020204030204" pitchFamily="34" charset="0"/>
              <a:ea typeface="+mn-ea"/>
              <a:cs typeface="Calibri" panose="020F0502020204030204" pitchFamily="34" charset="0"/>
            </a:endParaRPr>
          </a:p>
        </p:txBody>
      </p:sp>
      <p:cxnSp>
        <p:nvCxnSpPr>
          <p:cNvPr id="11" name="Straight Connector 10">
            <a:extLst>
              <a:ext uri="{FF2B5EF4-FFF2-40B4-BE49-F238E27FC236}">
                <a16:creationId xmlns:a16="http://schemas.microsoft.com/office/drawing/2014/main" id="{2611B0EB-3BCC-D6A6-DE86-0DE1FA56392F}"/>
              </a:ext>
            </a:extLst>
          </p:cNvPr>
          <p:cNvCxnSpPr>
            <a:cxnSpLocks/>
          </p:cNvCxnSpPr>
          <p:nvPr/>
        </p:nvCxnSpPr>
        <p:spPr>
          <a:xfrm>
            <a:off x="5595256" y="1145869"/>
            <a:ext cx="0" cy="483038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079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A0B94-E852-7756-1FFA-E2EED7E4C8BA}"/>
              </a:ext>
            </a:extLst>
          </p:cNvPr>
          <p:cNvSpPr>
            <a:spLocks noGrp="1"/>
          </p:cNvSpPr>
          <p:nvPr>
            <p:ph type="title"/>
          </p:nvPr>
        </p:nvSpPr>
        <p:spPr>
          <a:xfrm>
            <a:off x="4125955" y="391987"/>
            <a:ext cx="7208727" cy="868362"/>
          </a:xfrm>
        </p:spPr>
        <p:txBody>
          <a:bodyPr/>
          <a:lstStyle/>
          <a:p>
            <a:r>
              <a:rPr lang="en-US" dirty="0"/>
              <a:t>Looking Forward:</a:t>
            </a:r>
          </a:p>
        </p:txBody>
      </p:sp>
      <p:sp>
        <p:nvSpPr>
          <p:cNvPr id="2" name="Content Placeholder 1">
            <a:extLst>
              <a:ext uri="{FF2B5EF4-FFF2-40B4-BE49-F238E27FC236}">
                <a16:creationId xmlns:a16="http://schemas.microsoft.com/office/drawing/2014/main" id="{7AB20413-EAA6-78B5-9337-24A5F4217695}"/>
              </a:ext>
            </a:extLst>
          </p:cNvPr>
          <p:cNvSpPr>
            <a:spLocks noGrp="1"/>
          </p:cNvSpPr>
          <p:nvPr>
            <p:ph sz="half" idx="1"/>
          </p:nvPr>
        </p:nvSpPr>
        <p:spPr>
          <a:xfrm>
            <a:off x="4194054" y="1179902"/>
            <a:ext cx="7743986" cy="3829138"/>
          </a:xfrm>
        </p:spPr>
        <p:txBody>
          <a:bodyPr>
            <a:normAutofit/>
          </a:bodyPr>
          <a:lstStyle/>
          <a:p>
            <a:pPr marL="457200" lvl="1" indent="-457200">
              <a:spcBef>
                <a:spcPts val="0"/>
              </a:spcBef>
              <a:spcAft>
                <a:spcPts val="1200"/>
              </a:spcAft>
            </a:pPr>
            <a:r>
              <a:rPr lang="en-US" dirty="0"/>
              <a:t>Investing in existing infrastructures.</a:t>
            </a:r>
          </a:p>
          <a:p>
            <a:pPr marL="457200" indent="-457200">
              <a:spcBef>
                <a:spcPts val="0"/>
              </a:spcBef>
              <a:spcAft>
                <a:spcPts val="1200"/>
              </a:spcAft>
              <a:buFont typeface="Arial" panose="020B0604020202020204" pitchFamily="34" charset="0"/>
              <a:buChar char="•"/>
            </a:pPr>
            <a:r>
              <a:rPr lang="en-US" sz="2800" dirty="0"/>
              <a:t>Ensuring staffing needs are met.</a:t>
            </a:r>
          </a:p>
          <a:p>
            <a:pPr marL="457200" indent="-457200">
              <a:spcBef>
                <a:spcPts val="0"/>
              </a:spcBef>
              <a:spcAft>
                <a:spcPts val="1200"/>
              </a:spcAft>
              <a:buFont typeface="Arial" panose="020B0604020202020204" pitchFamily="34" charset="0"/>
              <a:buChar char="•"/>
            </a:pPr>
            <a:r>
              <a:rPr lang="en-US" sz="2800" dirty="0"/>
              <a:t>Implement cohesive communications branding.</a:t>
            </a:r>
          </a:p>
          <a:p>
            <a:pPr marL="457200" indent="-457200">
              <a:spcBef>
                <a:spcPts val="0"/>
              </a:spcBef>
              <a:spcAft>
                <a:spcPts val="1200"/>
              </a:spcAft>
              <a:buFont typeface="Arial" panose="020B0604020202020204" pitchFamily="34" charset="0"/>
              <a:buChar char="•"/>
            </a:pPr>
            <a:endParaRPr lang="en-US" sz="2800" dirty="0"/>
          </a:p>
          <a:p>
            <a:pPr>
              <a:spcBef>
                <a:spcPts val="0"/>
              </a:spcBef>
              <a:spcAft>
                <a:spcPts val="1200"/>
              </a:spcAft>
            </a:pPr>
            <a:r>
              <a:rPr lang="en-US" sz="2800" dirty="0"/>
              <a:t>Establishing ongoing Funding:</a:t>
            </a:r>
          </a:p>
          <a:p>
            <a:pPr marL="457200" indent="-457200">
              <a:spcBef>
                <a:spcPts val="0"/>
              </a:spcBef>
              <a:spcAft>
                <a:spcPts val="1200"/>
              </a:spcAft>
              <a:buFont typeface="Arial" panose="020B0604020202020204" pitchFamily="34" charset="0"/>
              <a:buChar char="•"/>
            </a:pPr>
            <a:r>
              <a:rPr lang="en-US" sz="2800" dirty="0"/>
              <a:t>2025-2027 agency budget request for ongoing increased state funding.</a:t>
            </a:r>
          </a:p>
          <a:p>
            <a:pPr marL="457200" indent="-457200">
              <a:spcBef>
                <a:spcPts val="0"/>
              </a:spcBef>
              <a:spcAft>
                <a:spcPts val="1200"/>
              </a:spcAft>
              <a:buFont typeface="Arial" panose="020B0604020202020204" pitchFamily="34" charset="0"/>
              <a:buChar char="•"/>
            </a:pPr>
            <a:endParaRPr lang="en-US" sz="2800" dirty="0"/>
          </a:p>
        </p:txBody>
      </p:sp>
      <p:pic>
        <p:nvPicPr>
          <p:cNvPr id="9" name="Content Placeholder 8" descr="A picture containing text, electronics, display&#10;&#10;Description automatically generated">
            <a:extLst>
              <a:ext uri="{FF2B5EF4-FFF2-40B4-BE49-F238E27FC236}">
                <a16:creationId xmlns:a16="http://schemas.microsoft.com/office/drawing/2014/main" id="{354EA90C-08F9-E027-857F-6900A12A74E2}"/>
              </a:ext>
            </a:extLst>
          </p:cNvPr>
          <p:cNvPicPr>
            <a:picLocks noGrp="1" noChangeAspect="1"/>
          </p:cNvPicPr>
          <p:nvPr>
            <p:ph sz="half" idx="11"/>
          </p:nvPr>
        </p:nvPicPr>
        <p:blipFill>
          <a:blip r:embed="rId3">
            <a:extLst>
              <a:ext uri="{28A0092B-C50C-407E-A947-70E740481C1C}">
                <a14:useLocalDpi xmlns:a14="http://schemas.microsoft.com/office/drawing/2010/main" val="0"/>
              </a:ext>
            </a:extLst>
          </a:blip>
          <a:stretch>
            <a:fillRect/>
          </a:stretch>
        </p:blipFill>
        <p:spPr>
          <a:xfrm rot="16200000">
            <a:off x="-1031494" y="1031495"/>
            <a:ext cx="6188943" cy="4125953"/>
          </a:xfrm>
        </p:spPr>
      </p:pic>
      <p:sp>
        <p:nvSpPr>
          <p:cNvPr id="4" name="Title 3">
            <a:extLst>
              <a:ext uri="{FF2B5EF4-FFF2-40B4-BE49-F238E27FC236}">
                <a16:creationId xmlns:a16="http://schemas.microsoft.com/office/drawing/2014/main" id="{A5FCBEE7-ECC9-4D75-8829-A6244AAAC390}"/>
              </a:ext>
            </a:extLst>
          </p:cNvPr>
          <p:cNvSpPr txBox="1">
            <a:spLocks/>
          </p:cNvSpPr>
          <p:nvPr/>
        </p:nvSpPr>
        <p:spPr>
          <a:xfrm>
            <a:off x="6276090" y="5029601"/>
            <a:ext cx="3579913" cy="7673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sz="2800" i="1" dirty="0">
                <a:solidFill>
                  <a:srgbClr val="00AC77"/>
                </a:solidFill>
              </a:rPr>
              <a:t>Response Readiness</a:t>
            </a:r>
          </a:p>
        </p:txBody>
      </p:sp>
    </p:spTree>
    <p:extLst>
      <p:ext uri="{BB962C8B-B14F-4D97-AF65-F5344CB8AC3E}">
        <p14:creationId xmlns:p14="http://schemas.microsoft.com/office/powerpoint/2010/main" val="29907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0B61-27B7-65C7-BB02-A04B9FB5EFEE}"/>
              </a:ext>
            </a:extLst>
          </p:cNvPr>
          <p:cNvSpPr>
            <a:spLocks noGrp="1"/>
          </p:cNvSpPr>
          <p:nvPr>
            <p:ph type="ctrTitle"/>
          </p:nvPr>
        </p:nvSpPr>
        <p:spPr>
          <a:xfrm>
            <a:off x="2844800" y="2743200"/>
            <a:ext cx="8534400" cy="1371600"/>
          </a:xfrm>
        </p:spPr>
        <p:txBody>
          <a:bodyPr>
            <a:normAutofit fontScale="90000"/>
          </a:bodyPr>
          <a:lstStyle/>
          <a:p>
            <a:r>
              <a:rPr lang="en-US" dirty="0"/>
              <a:t>Questions? </a:t>
            </a:r>
            <a:br>
              <a:rPr lang="en-US" dirty="0"/>
            </a:br>
            <a:br>
              <a:rPr lang="en-US" dirty="0"/>
            </a:br>
            <a:endParaRPr lang="en-US" dirty="0"/>
          </a:p>
        </p:txBody>
      </p:sp>
      <p:sp>
        <p:nvSpPr>
          <p:cNvPr id="3" name="Content Placeholder 2">
            <a:extLst>
              <a:ext uri="{FF2B5EF4-FFF2-40B4-BE49-F238E27FC236}">
                <a16:creationId xmlns:a16="http://schemas.microsoft.com/office/drawing/2014/main" id="{052592C9-A6E1-F0C2-6CB0-2825219E9A63}"/>
              </a:ext>
            </a:extLst>
          </p:cNvPr>
          <p:cNvSpPr txBox="1">
            <a:spLocks/>
          </p:cNvSpPr>
          <p:nvPr/>
        </p:nvSpPr>
        <p:spPr>
          <a:xfrm>
            <a:off x="6101190" y="5030787"/>
            <a:ext cx="6090810" cy="1724025"/>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F426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F426B"/>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F426B"/>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F426B"/>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F426B"/>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A594D"/>
                </a:solidFill>
                <a:latin typeface="Calibri"/>
                <a:cs typeface="Calibri"/>
              </a:rPr>
              <a:t>Susan Brush (she/her)</a:t>
            </a:r>
            <a:endParaRPr lang="en-US" dirty="0">
              <a:solidFill>
                <a:srgbClr val="5A594D"/>
              </a:solidFill>
            </a:endParaRPr>
          </a:p>
          <a:p>
            <a:r>
              <a:rPr lang="en-US" dirty="0">
                <a:solidFill>
                  <a:srgbClr val="5A594D"/>
                </a:solidFill>
              </a:rPr>
              <a:t>Watercraft Inspection and Decontamination Section Lead </a:t>
            </a:r>
          </a:p>
          <a:p>
            <a:r>
              <a:rPr lang="en-US" dirty="0">
                <a:solidFill>
                  <a:srgbClr val="5A594D"/>
                </a:solidFill>
              </a:rPr>
              <a:t>Aquatic Invasive Species Unit </a:t>
            </a:r>
          </a:p>
          <a:p>
            <a:r>
              <a:rPr lang="en-US" dirty="0">
                <a:solidFill>
                  <a:srgbClr val="5A594D"/>
                </a:solidFill>
              </a:rPr>
              <a:t>susan.brush@dfw.wa.gov</a:t>
            </a:r>
          </a:p>
          <a:p>
            <a:r>
              <a:rPr lang="en-US" dirty="0">
                <a:solidFill>
                  <a:srgbClr val="5A594D"/>
                </a:solidFill>
              </a:rPr>
              <a:t>(564) 250-0667</a:t>
            </a:r>
          </a:p>
        </p:txBody>
      </p:sp>
    </p:spTree>
    <p:extLst>
      <p:ext uri="{BB962C8B-B14F-4D97-AF65-F5344CB8AC3E}">
        <p14:creationId xmlns:p14="http://schemas.microsoft.com/office/powerpoint/2010/main" val="318439752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563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55fcec3-bb2d-4ee6-a56c-bdfd532525fc">
      <Terms xmlns="http://schemas.microsoft.com/office/infopath/2007/PartnerControls"/>
    </lcf76f155ced4ddcb4097134ff3c332f>
    <TaxCatchAll xmlns="73c3c465-f3d4-4d37-9c58-e2ee535ad8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DF6C379CEE474091FA722A741F562C" ma:contentTypeVersion="17" ma:contentTypeDescription="Create a new document." ma:contentTypeScope="" ma:versionID="22e37a0cec80ecaf0f5928a39f1195d5">
  <xsd:schema xmlns:xsd="http://www.w3.org/2001/XMLSchema" xmlns:xs="http://www.w3.org/2001/XMLSchema" xmlns:p="http://schemas.microsoft.com/office/2006/metadata/properties" xmlns:ns1="http://schemas.microsoft.com/sharepoint/v3" xmlns:ns2="c55fcec3-bb2d-4ee6-a56c-bdfd532525fc" xmlns:ns3="73c3c465-f3d4-4d37-9c58-e2ee535ad8e0" targetNamespace="http://schemas.microsoft.com/office/2006/metadata/properties" ma:root="true" ma:fieldsID="235c9c8dbae8bd4b487a4083c2969630" ns1:_="" ns2:_="" ns3:_="">
    <xsd:import namespace="http://schemas.microsoft.com/sharepoint/v3"/>
    <xsd:import namespace="c55fcec3-bb2d-4ee6-a56c-bdfd532525fc"/>
    <xsd:import namespace="73c3c465-f3d4-4d37-9c58-e2ee535ad8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5fcec3-bb2d-4ee6-a56c-bdfd532525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c3c465-f3d4-4d37-9c58-e2ee535ad8e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c90470e-89a5-48c8-b2d6-7cca2721473a}" ma:internalName="TaxCatchAll" ma:showField="CatchAllData" ma:web="73c3c465-f3d4-4d37-9c58-e2ee535ad8e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32BB05-EAC0-435E-80C7-C3FC0DCFDF5B}">
  <ds:schemaRefs>
    <ds:schemaRef ds:uri="73c3c465-f3d4-4d37-9c58-e2ee535ad8e0"/>
    <ds:schemaRef ds:uri="http://schemas.microsoft.com/office/2006/documentManagement/types"/>
    <ds:schemaRef ds:uri="http://purl.org/dc/dcmitype/"/>
    <ds:schemaRef ds:uri="http://www.w3.org/XML/1998/namespace"/>
    <ds:schemaRef ds:uri="http://purl.org/dc/terms/"/>
    <ds:schemaRef ds:uri="http://purl.org/dc/elements/1.1/"/>
    <ds:schemaRef ds:uri="http://schemas.microsoft.com/office/infopath/2007/PartnerControls"/>
    <ds:schemaRef ds:uri="c55fcec3-bb2d-4ee6-a56c-bdfd532525fc"/>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01EA9719-73E1-4AAC-90C2-9E9ED399E0F4}">
  <ds:schemaRefs>
    <ds:schemaRef ds:uri="http://schemas.microsoft.com/sharepoint/v3/contenttype/forms"/>
  </ds:schemaRefs>
</ds:datastoreItem>
</file>

<file path=customXml/itemProps3.xml><?xml version="1.0" encoding="utf-8"?>
<ds:datastoreItem xmlns:ds="http://schemas.openxmlformats.org/officeDocument/2006/customXml" ds:itemID="{BDA18C34-913F-4D4E-996C-70EF21B23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5fcec3-bb2d-4ee6-a56c-bdfd532525fc"/>
    <ds:schemaRef ds:uri="73c3c465-f3d4-4d37-9c58-e2ee535ad8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1798</TotalTime>
  <Words>896</Words>
  <Application>Microsoft Office PowerPoint</Application>
  <PresentationFormat>Widescreen</PresentationFormat>
  <Paragraphs>54</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Calibri</vt:lpstr>
      <vt:lpstr>Calibri Light</vt:lpstr>
      <vt:lpstr>Segoe UI</vt:lpstr>
      <vt:lpstr>Office Theme</vt:lpstr>
      <vt:lpstr>Washington’s Watercraft Inspection and Decontamination Section 2024 Update Columbia River Basin 100th Meridian Conference</vt:lpstr>
      <vt:lpstr>WID Section 2024 Activities:</vt:lpstr>
      <vt:lpstr>WID Pilot Station: Newport HWY</vt:lpstr>
      <vt:lpstr>Looking Forward:</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Williams, Katherine E (DFW)</dc:creator>
  <cp:lastModifiedBy>Brush, Susan (DFW)</cp:lastModifiedBy>
  <cp:revision>15</cp:revision>
  <dcterms:created xsi:type="dcterms:W3CDTF">2024-02-02T23:28:24Z</dcterms:created>
  <dcterms:modified xsi:type="dcterms:W3CDTF">2024-12-08T21:25:41Z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5011977-b912-4387-97a4-f4c94a801377_Enabled">
    <vt:lpwstr>true</vt:lpwstr>
  </property>
  <property fmtid="{D5CDD505-2E9C-101B-9397-08002B2CF9AE}" pid="3" name="MSIP_Label_45011977-b912-4387-97a4-f4c94a801377_SetDate">
    <vt:lpwstr>2024-02-03T00:07:05Z</vt:lpwstr>
  </property>
  <property fmtid="{D5CDD505-2E9C-101B-9397-08002B2CF9AE}" pid="4" name="MSIP_Label_45011977-b912-4387-97a4-f4c94a801377_Method">
    <vt:lpwstr>Standard</vt:lpwstr>
  </property>
  <property fmtid="{D5CDD505-2E9C-101B-9397-08002B2CF9AE}" pid="5" name="MSIP_Label_45011977-b912-4387-97a4-f4c94a801377_Name">
    <vt:lpwstr>Uncategorized Data</vt:lpwstr>
  </property>
  <property fmtid="{D5CDD505-2E9C-101B-9397-08002B2CF9AE}" pid="6" name="MSIP_Label_45011977-b912-4387-97a4-f4c94a801377_SiteId">
    <vt:lpwstr>11d0e217-264e-400a-8ba0-57dcc127d72d</vt:lpwstr>
  </property>
  <property fmtid="{D5CDD505-2E9C-101B-9397-08002B2CF9AE}" pid="7" name="MSIP_Label_45011977-b912-4387-97a4-f4c94a801377_ActionId">
    <vt:lpwstr>2dc8ed1d-0dbc-44fc-8405-9fa39dbf00ba</vt:lpwstr>
  </property>
  <property fmtid="{D5CDD505-2E9C-101B-9397-08002B2CF9AE}" pid="8" name="MSIP_Label_45011977-b912-4387-97a4-f4c94a801377_ContentBits">
    <vt:lpwstr>0</vt:lpwstr>
  </property>
  <property fmtid="{D5CDD505-2E9C-101B-9397-08002B2CF9AE}" pid="9" name="ContentTypeId">
    <vt:lpwstr>0x01010053DF6C379CEE474091FA722A741F562C</vt:lpwstr>
  </property>
  <property fmtid="{D5CDD505-2E9C-101B-9397-08002B2CF9AE}" pid="10" name="MediaServiceImageTags">
    <vt:lpwstr/>
  </property>
</Properties>
</file>