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94660"/>
  </p:normalViewPr>
  <p:slideViewPr>
    <p:cSldViewPr snapToGrid="0">
      <p:cViewPr varScale="1">
        <p:scale>
          <a:sx n="133" d="100"/>
          <a:sy n="133" d="100"/>
        </p:scale>
        <p:origin x="92" y="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5BA32-88AE-49BB-AE34-4211C4CE262B}"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F810F-D698-4453-B5B5-F2F4902262C7}" type="slidenum">
              <a:rPr lang="en-US" smtClean="0"/>
              <a:t>‹#›</a:t>
            </a:fld>
            <a:endParaRPr lang="en-US"/>
          </a:p>
        </p:txBody>
      </p:sp>
    </p:spTree>
    <p:extLst>
      <p:ext uri="{BB962C8B-B14F-4D97-AF65-F5344CB8AC3E}">
        <p14:creationId xmlns:p14="http://schemas.microsoft.com/office/powerpoint/2010/main" val="94341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F810F-D698-4453-B5B5-F2F4902262C7}" type="slidenum">
              <a:rPr lang="en-US" smtClean="0"/>
              <a:t>2</a:t>
            </a:fld>
            <a:endParaRPr lang="en-US"/>
          </a:p>
        </p:txBody>
      </p:sp>
    </p:spTree>
    <p:extLst>
      <p:ext uri="{BB962C8B-B14F-4D97-AF65-F5344CB8AC3E}">
        <p14:creationId xmlns:p14="http://schemas.microsoft.com/office/powerpoint/2010/main" val="378597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466E55-B0A8-42D5-8482-AA3C2B1C56D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9012-50FC-44C4-8AE6-BED1AE25D98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3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A3466E55-B0A8-42D5-8482-AA3C2B1C56D6}"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81916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466E55-B0A8-42D5-8482-AA3C2B1C56D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235680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466E55-B0A8-42D5-8482-AA3C2B1C56D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9012-50FC-44C4-8AE6-BED1AE25D98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0067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466E55-B0A8-42D5-8482-AA3C2B1C56D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3719433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466E55-B0A8-42D5-8482-AA3C2B1C56D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9012-50FC-44C4-8AE6-BED1AE25D98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37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466E55-B0A8-42D5-8482-AA3C2B1C56D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1207472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466E55-B0A8-42D5-8482-AA3C2B1C56D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291843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466E55-B0A8-42D5-8482-AA3C2B1C56D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223728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466E55-B0A8-42D5-8482-AA3C2B1C56D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276719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466E55-B0A8-42D5-8482-AA3C2B1C56D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155992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466E55-B0A8-42D5-8482-AA3C2B1C56D6}"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387149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466E55-B0A8-42D5-8482-AA3C2B1C56D6}"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379695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466E55-B0A8-42D5-8482-AA3C2B1C56D6}"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145412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66E55-B0A8-42D5-8482-AA3C2B1C56D6}"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249057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466E55-B0A8-42D5-8482-AA3C2B1C56D6}"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343000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466E55-B0A8-42D5-8482-AA3C2B1C56D6}"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59012-50FC-44C4-8AE6-BED1AE25D987}" type="slidenum">
              <a:rPr lang="en-US" smtClean="0"/>
              <a:t>‹#›</a:t>
            </a:fld>
            <a:endParaRPr lang="en-US"/>
          </a:p>
        </p:txBody>
      </p:sp>
    </p:spTree>
    <p:extLst>
      <p:ext uri="{BB962C8B-B14F-4D97-AF65-F5344CB8AC3E}">
        <p14:creationId xmlns:p14="http://schemas.microsoft.com/office/powerpoint/2010/main" val="421736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3466E55-B0A8-42D5-8482-AA3C2B1C56D6}" type="datetimeFigureOut">
              <a:rPr lang="en-US" smtClean="0"/>
              <a:t>12/3/2024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4559012-50FC-44C4-8AE6-BED1AE25D987}" type="slidenum">
              <a:rPr lang="en-US" smtClean="0"/>
              <a:t>‹#›</a:t>
            </a:fld>
            <a:endParaRPr lang="en-US"/>
          </a:p>
        </p:txBody>
      </p:sp>
    </p:spTree>
    <p:extLst>
      <p:ext uri="{BB962C8B-B14F-4D97-AF65-F5344CB8AC3E}">
        <p14:creationId xmlns:p14="http://schemas.microsoft.com/office/powerpoint/2010/main" val="17679294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FECE-96BF-0949-5648-C354EFC1475A}"/>
              </a:ext>
            </a:extLst>
          </p:cNvPr>
          <p:cNvSpPr>
            <a:spLocks noGrp="1"/>
          </p:cNvSpPr>
          <p:nvPr>
            <p:ph type="ctrTitle"/>
          </p:nvPr>
        </p:nvSpPr>
        <p:spPr>
          <a:xfrm>
            <a:off x="684212" y="1014936"/>
            <a:ext cx="9613561" cy="1728264"/>
          </a:xfrm>
        </p:spPr>
        <p:txBody>
          <a:bodyPr/>
          <a:lstStyle/>
          <a:p>
            <a:r>
              <a:rPr lang="en-US" dirty="0"/>
              <a:t>Potash as an </a:t>
            </a:r>
            <a:r>
              <a:rPr lang="en-US" dirty="0" err="1"/>
              <a:t>epa</a:t>
            </a:r>
            <a:r>
              <a:rPr lang="en-US" dirty="0"/>
              <a:t>-approved treatment for dreissenids</a:t>
            </a:r>
          </a:p>
        </p:txBody>
      </p:sp>
      <p:sp>
        <p:nvSpPr>
          <p:cNvPr id="3" name="Subtitle 2">
            <a:extLst>
              <a:ext uri="{FF2B5EF4-FFF2-40B4-BE49-F238E27FC236}">
                <a16:creationId xmlns:a16="http://schemas.microsoft.com/office/drawing/2014/main" id="{0563FC96-F599-CDF6-C78C-C1508D7D06C1}"/>
              </a:ext>
            </a:extLst>
          </p:cNvPr>
          <p:cNvSpPr>
            <a:spLocks noGrp="1"/>
          </p:cNvSpPr>
          <p:nvPr>
            <p:ph type="subTitle" idx="1"/>
          </p:nvPr>
        </p:nvSpPr>
        <p:spPr/>
        <p:txBody>
          <a:bodyPr>
            <a:normAutofit fontScale="92500"/>
          </a:bodyPr>
          <a:lstStyle/>
          <a:p>
            <a:r>
              <a:rPr lang="en-US" dirty="0">
                <a:solidFill>
                  <a:schemeClr val="tx1"/>
                </a:solidFill>
              </a:rPr>
              <a:t>100</a:t>
            </a:r>
            <a:r>
              <a:rPr lang="en-US" baseline="30000" dirty="0">
                <a:solidFill>
                  <a:schemeClr val="tx1"/>
                </a:solidFill>
              </a:rPr>
              <a:t>th</a:t>
            </a:r>
            <a:r>
              <a:rPr lang="en-US" dirty="0">
                <a:solidFill>
                  <a:schemeClr val="tx1"/>
                </a:solidFill>
              </a:rPr>
              <a:t> Meridian Columbia River Basin Team Meeting</a:t>
            </a:r>
          </a:p>
          <a:p>
            <a:r>
              <a:rPr lang="en-US" dirty="0">
                <a:solidFill>
                  <a:schemeClr val="tx1"/>
                </a:solidFill>
              </a:rPr>
              <a:t>10 December 2024</a:t>
            </a:r>
          </a:p>
          <a:p>
            <a:endParaRPr lang="en-US" dirty="0">
              <a:solidFill>
                <a:schemeClr val="tx1"/>
              </a:solidFill>
            </a:endParaRPr>
          </a:p>
          <a:p>
            <a:r>
              <a:rPr lang="en-US" dirty="0">
                <a:solidFill>
                  <a:schemeClr val="tx1"/>
                </a:solidFill>
              </a:rPr>
              <a:t>L. DeBruyckere</a:t>
            </a:r>
          </a:p>
        </p:txBody>
      </p:sp>
      <p:pic>
        <p:nvPicPr>
          <p:cNvPr id="2050" name="Picture 2" descr="Pacific States Marine Fisheries Commission | U.S. Fish ...">
            <a:extLst>
              <a:ext uri="{FF2B5EF4-FFF2-40B4-BE49-F238E27FC236}">
                <a16:creationId xmlns:a16="http://schemas.microsoft.com/office/drawing/2014/main" id="{0EAC1F72-19BC-4865-D696-2FE1F9C84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951" y="5311766"/>
            <a:ext cx="1401989" cy="13348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eative Resource Strategies | consulting natural resources ...">
            <a:extLst>
              <a:ext uri="{FF2B5EF4-FFF2-40B4-BE49-F238E27FC236}">
                <a16:creationId xmlns:a16="http://schemas.microsoft.com/office/drawing/2014/main" id="{B6735854-4272-8921-7344-894EF702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0788" y="5385864"/>
            <a:ext cx="1745684" cy="117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7B6FB4-56D7-86F5-200C-C13603DEA718}"/>
              </a:ext>
            </a:extLst>
          </p:cNvPr>
          <p:cNvSpPr>
            <a:spLocks noGrp="1"/>
          </p:cNvSpPr>
          <p:nvPr>
            <p:ph type="title"/>
          </p:nvPr>
        </p:nvSpPr>
        <p:spPr>
          <a:xfrm>
            <a:off x="3978579" y="4487332"/>
            <a:ext cx="5627158" cy="1507067"/>
          </a:xfrm>
        </p:spPr>
        <p:txBody>
          <a:bodyPr>
            <a:normAutofit/>
          </a:bodyPr>
          <a:lstStyle/>
          <a:p>
            <a:pPr>
              <a:lnSpc>
                <a:spcPct val="90000"/>
              </a:lnSpc>
            </a:pPr>
            <a:r>
              <a:rPr lang="en-US" sz="2800"/>
              <a:t>List of commonly used chemicals approved for dreissenid control is limited</a:t>
            </a:r>
          </a:p>
        </p:txBody>
      </p:sp>
      <p:pic>
        <p:nvPicPr>
          <p:cNvPr id="12" name="Picture 11" descr="Chemical formulas are written on paper">
            <a:extLst>
              <a:ext uri="{FF2B5EF4-FFF2-40B4-BE49-F238E27FC236}">
                <a16:creationId xmlns:a16="http://schemas.microsoft.com/office/drawing/2014/main" id="{F2A530FE-60AD-5BB6-ADFE-4C56CEB2FADA}"/>
              </a:ext>
            </a:extLst>
          </p:cNvPr>
          <p:cNvPicPr>
            <a:picLocks noChangeAspect="1"/>
          </p:cNvPicPr>
          <p:nvPr/>
        </p:nvPicPr>
        <p:blipFill>
          <a:blip r:embed="rId3"/>
          <a:srcRect l="35410" r="35866"/>
          <a:stretch/>
        </p:blipFill>
        <p:spPr>
          <a:xfrm>
            <a:off x="831" y="10"/>
            <a:ext cx="3502025" cy="6857990"/>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7DC1B94D-EF54-3708-8B82-295107F9B95A}"/>
              </a:ext>
            </a:extLst>
          </p:cNvPr>
          <p:cNvSpPr>
            <a:spLocks noGrp="1"/>
          </p:cNvSpPr>
          <p:nvPr>
            <p:ph idx="1"/>
          </p:nvPr>
        </p:nvSpPr>
        <p:spPr>
          <a:xfrm>
            <a:off x="3884612" y="685800"/>
            <a:ext cx="6626072" cy="3615267"/>
          </a:xfrm>
        </p:spPr>
        <p:txBody>
          <a:bodyPr>
            <a:normAutofit/>
          </a:bodyPr>
          <a:lstStyle/>
          <a:p>
            <a:r>
              <a:rPr lang="en-US" b="1" dirty="0">
                <a:solidFill>
                  <a:schemeClr val="tx1"/>
                </a:solidFill>
              </a:rPr>
              <a:t>Copper compounds</a:t>
            </a:r>
          </a:p>
          <a:p>
            <a:pPr lvl="1"/>
            <a:r>
              <a:rPr lang="en-US" dirty="0">
                <a:solidFill>
                  <a:schemeClr val="tx1"/>
                </a:solidFill>
              </a:rPr>
              <a:t>EarthTec QZ</a:t>
            </a:r>
          </a:p>
          <a:p>
            <a:pPr lvl="1"/>
            <a:r>
              <a:rPr lang="en-US" dirty="0">
                <a:solidFill>
                  <a:schemeClr val="tx1"/>
                </a:solidFill>
              </a:rPr>
              <a:t>Natrix</a:t>
            </a:r>
          </a:p>
          <a:p>
            <a:pPr lvl="1"/>
            <a:r>
              <a:rPr lang="en-US" dirty="0" err="1">
                <a:solidFill>
                  <a:schemeClr val="tx1"/>
                </a:solidFill>
              </a:rPr>
              <a:t>Cutrine</a:t>
            </a:r>
            <a:r>
              <a:rPr lang="en-US" dirty="0">
                <a:solidFill>
                  <a:schemeClr val="tx1"/>
                </a:solidFill>
              </a:rPr>
              <a:t> </a:t>
            </a:r>
            <a:r>
              <a:rPr lang="en-US" dirty="0" err="1">
                <a:solidFill>
                  <a:schemeClr val="tx1"/>
                </a:solidFill>
              </a:rPr>
              <a:t>Cultra</a:t>
            </a:r>
            <a:r>
              <a:rPr lang="en-US" dirty="0">
                <a:solidFill>
                  <a:schemeClr val="tx1"/>
                </a:solidFill>
              </a:rPr>
              <a:t> – chelated copper</a:t>
            </a:r>
          </a:p>
          <a:p>
            <a:pPr lvl="1"/>
            <a:r>
              <a:rPr lang="en-US" dirty="0">
                <a:solidFill>
                  <a:schemeClr val="tx1"/>
                </a:solidFill>
              </a:rPr>
              <a:t>Copper sulfate</a:t>
            </a:r>
          </a:p>
          <a:p>
            <a:r>
              <a:rPr lang="en-US" b="1" dirty="0">
                <a:solidFill>
                  <a:schemeClr val="tx1"/>
                </a:solidFill>
              </a:rPr>
              <a:t>Zequanox</a:t>
            </a:r>
          </a:p>
          <a:p>
            <a:r>
              <a:rPr lang="en-US" b="1" dirty="0">
                <a:solidFill>
                  <a:schemeClr val="tx1"/>
                </a:solidFill>
              </a:rPr>
              <a:t>Others . . .</a:t>
            </a:r>
          </a:p>
        </p:txBody>
      </p:sp>
      <p:grpSp>
        <p:nvGrpSpPr>
          <p:cNvPr id="18" name="Group 17">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9" name="Straight Connector 18">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3557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C5AB66-D629-2350-9537-10955AF9CFB0}"/>
              </a:ext>
            </a:extLst>
          </p:cNvPr>
          <p:cNvSpPr>
            <a:spLocks noGrp="1"/>
          </p:cNvSpPr>
          <p:nvPr>
            <p:ph type="title"/>
          </p:nvPr>
        </p:nvSpPr>
        <p:spPr>
          <a:xfrm>
            <a:off x="161696" y="4308806"/>
            <a:ext cx="11377159" cy="1507067"/>
          </a:xfrm>
        </p:spPr>
        <p:txBody>
          <a:bodyPr>
            <a:normAutofit/>
          </a:bodyPr>
          <a:lstStyle/>
          <a:p>
            <a:r>
              <a:rPr lang="en-US" sz="4000" dirty="0">
                <a:solidFill>
                  <a:schemeClr val="tx2"/>
                </a:solidFill>
              </a:rPr>
              <a:t>Copper compounds and salmonids</a:t>
            </a:r>
            <a:br>
              <a:rPr lang="en-US" sz="4000" dirty="0">
                <a:solidFill>
                  <a:schemeClr val="tx2"/>
                </a:solidFill>
              </a:rPr>
            </a:br>
            <a:r>
              <a:rPr lang="en-US" sz="1600" dirty="0">
                <a:solidFill>
                  <a:srgbClr val="FF0000"/>
                </a:solidFill>
              </a:rPr>
              <a:t>Upper recommended limits (</a:t>
            </a:r>
            <a:r>
              <a:rPr lang="en-US" sz="1600" dirty="0" err="1">
                <a:solidFill>
                  <a:srgbClr val="FF0000"/>
                </a:solidFill>
              </a:rPr>
              <a:t>ferguson</a:t>
            </a:r>
            <a:r>
              <a:rPr lang="en-US" sz="1600" dirty="0">
                <a:solidFill>
                  <a:srgbClr val="FF0000"/>
                </a:solidFill>
              </a:rPr>
              <a:t> and Sandoval 2020)</a:t>
            </a:r>
            <a:br>
              <a:rPr lang="en-US" sz="1600" dirty="0">
                <a:solidFill>
                  <a:srgbClr val="FF0000"/>
                </a:solidFill>
              </a:rPr>
            </a:br>
            <a:r>
              <a:rPr lang="en-US" sz="1600" dirty="0">
                <a:solidFill>
                  <a:srgbClr val="FF0000"/>
                </a:solidFill>
              </a:rPr>
              <a:t>	&lt;0.03mg/l in hard water</a:t>
            </a:r>
            <a:br>
              <a:rPr lang="en-US" sz="1600" dirty="0">
                <a:solidFill>
                  <a:srgbClr val="FF0000"/>
                </a:solidFill>
              </a:rPr>
            </a:br>
            <a:r>
              <a:rPr lang="en-US" sz="1600" dirty="0">
                <a:solidFill>
                  <a:srgbClr val="FF0000"/>
                </a:solidFill>
              </a:rPr>
              <a:t>	&lt;0.0006mg/l in soft water</a:t>
            </a:r>
          </a:p>
        </p:txBody>
      </p:sp>
      <p:sp>
        <p:nvSpPr>
          <p:cNvPr id="3" name="Content Placeholder 2">
            <a:extLst>
              <a:ext uri="{FF2B5EF4-FFF2-40B4-BE49-F238E27FC236}">
                <a16:creationId xmlns:a16="http://schemas.microsoft.com/office/drawing/2014/main" id="{C6653DA2-F4A0-B0E2-5F7D-0F819654BFB6}"/>
              </a:ext>
            </a:extLst>
          </p:cNvPr>
          <p:cNvSpPr>
            <a:spLocks noGrp="1"/>
          </p:cNvSpPr>
          <p:nvPr>
            <p:ph idx="1"/>
          </p:nvPr>
        </p:nvSpPr>
        <p:spPr>
          <a:xfrm>
            <a:off x="301034" y="693538"/>
            <a:ext cx="11586755" cy="3615267"/>
          </a:xfrm>
        </p:spPr>
        <p:txBody>
          <a:bodyPr>
            <a:normAutofit fontScale="85000" lnSpcReduction="20000"/>
          </a:bodyPr>
          <a:lstStyle/>
          <a:p>
            <a:r>
              <a:rPr lang="en-US" dirty="0">
                <a:solidFill>
                  <a:schemeClr val="tx1"/>
                </a:solidFill>
              </a:rPr>
              <a:t>Copper:</a:t>
            </a:r>
          </a:p>
          <a:p>
            <a:pPr lvl="1"/>
            <a:r>
              <a:rPr lang="en-US" dirty="0">
                <a:solidFill>
                  <a:schemeClr val="tx1"/>
                </a:solidFill>
              </a:rPr>
              <a:t>Is one of the most toxic heavy metals to fish (Nowak and Duda 1996)</a:t>
            </a:r>
          </a:p>
          <a:p>
            <a:pPr lvl="1"/>
            <a:r>
              <a:rPr lang="en-US" dirty="0">
                <a:solidFill>
                  <a:schemeClr val="tx1"/>
                </a:solidFill>
              </a:rPr>
              <a:t>Is A neurobehavioral toxicant that disrupts the fish olfactory system (Hara et al. 1976)</a:t>
            </a:r>
          </a:p>
          <a:p>
            <a:pPr lvl="1"/>
            <a:r>
              <a:rPr lang="en-US" dirty="0">
                <a:solidFill>
                  <a:schemeClr val="tx1"/>
                </a:solidFill>
              </a:rPr>
              <a:t>Interferes with the ability of fish to detect and respond to chemical signals (Sandahl et al. 2004)</a:t>
            </a:r>
          </a:p>
          <a:p>
            <a:pPr lvl="1"/>
            <a:r>
              <a:rPr lang="en-US" dirty="0">
                <a:solidFill>
                  <a:schemeClr val="tx1"/>
                </a:solidFill>
              </a:rPr>
              <a:t>Impairs gill gas exchange, upsets salt balance, affects reproductive output and the immune system, affects glucose metabolism and the cellular structure of fish, and negatively affects liver and kidney function (Ferguson and Sandoval 2020).</a:t>
            </a:r>
          </a:p>
          <a:p>
            <a:pPr lvl="1"/>
            <a:r>
              <a:rPr lang="en-US" dirty="0">
                <a:solidFill>
                  <a:schemeClr val="tx1"/>
                </a:solidFill>
              </a:rPr>
              <a:t>Can disturb ion regulation and ammonia excretion when fish are acutely exposed (Macpherson and </a:t>
            </a:r>
            <a:r>
              <a:rPr lang="en-US" dirty="0" err="1">
                <a:solidFill>
                  <a:schemeClr val="tx1"/>
                </a:solidFill>
              </a:rPr>
              <a:t>Cremazy</a:t>
            </a:r>
            <a:r>
              <a:rPr lang="en-US" dirty="0">
                <a:solidFill>
                  <a:schemeClr val="tx1"/>
                </a:solidFill>
              </a:rPr>
              <a:t> 2024).</a:t>
            </a:r>
          </a:p>
          <a:p>
            <a:pPr lvl="1"/>
            <a:r>
              <a:rPr lang="en-US" dirty="0">
                <a:solidFill>
                  <a:schemeClr val="tx1"/>
                </a:solidFill>
              </a:rPr>
              <a:t>Steelhead exposed to concentrations of 5 and 20 </a:t>
            </a:r>
            <a:r>
              <a:rPr lang="en-US" b="0" i="0" dirty="0">
                <a:solidFill>
                  <a:srgbClr val="000000"/>
                </a:solidFill>
                <a:effectLst/>
              </a:rPr>
              <a:t>µ</a:t>
            </a:r>
            <a:r>
              <a:rPr lang="en-US" dirty="0">
                <a:solidFill>
                  <a:schemeClr val="tx1"/>
                </a:solidFill>
              </a:rPr>
              <a:t>g/L for 3 hours exhibited loss in olfactory function (Baldwin et al. 2011)</a:t>
            </a:r>
          </a:p>
          <a:p>
            <a:pPr lvl="1"/>
            <a:r>
              <a:rPr lang="en-US" dirty="0">
                <a:solidFill>
                  <a:schemeClr val="tx1"/>
                </a:solidFill>
              </a:rPr>
              <a:t>Sensory physiology and predator avoidance behaviors of juvenile coho were significantly impaired by copper concentrations as low as 2 </a:t>
            </a:r>
            <a:r>
              <a:rPr lang="en-US" b="0" i="0" dirty="0">
                <a:solidFill>
                  <a:srgbClr val="000000"/>
                </a:solidFill>
                <a:effectLst/>
              </a:rPr>
              <a:t>µ</a:t>
            </a:r>
            <a:r>
              <a:rPr lang="en-US" dirty="0">
                <a:solidFill>
                  <a:schemeClr val="tx1"/>
                </a:solidFill>
              </a:rPr>
              <a:t>g/L (Sandahl et al. 2007).</a:t>
            </a:r>
          </a:p>
          <a:p>
            <a:pPr lvl="1"/>
            <a:endParaRPr lang="en-US" dirty="0">
              <a:solidFill>
                <a:schemeClr val="tx1"/>
              </a:solidFill>
            </a:endParaRPr>
          </a:p>
        </p:txBody>
      </p:sp>
    </p:spTree>
    <p:extLst>
      <p:ext uri="{BB962C8B-B14F-4D97-AF65-F5344CB8AC3E}">
        <p14:creationId xmlns:p14="http://schemas.microsoft.com/office/powerpoint/2010/main" val="30119903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66CA9BC-77ED-0DDD-B150-80D99F613C02}"/>
              </a:ext>
            </a:extLst>
          </p:cNvPr>
          <p:cNvSpPr>
            <a:spLocks noGrp="1"/>
          </p:cNvSpPr>
          <p:nvPr>
            <p:ph type="title"/>
          </p:nvPr>
        </p:nvSpPr>
        <p:spPr>
          <a:xfrm>
            <a:off x="601481" y="4504749"/>
            <a:ext cx="5751422" cy="1507067"/>
          </a:xfrm>
        </p:spPr>
        <p:txBody>
          <a:bodyPr>
            <a:normAutofit fontScale="90000"/>
          </a:bodyPr>
          <a:lstStyle/>
          <a:p>
            <a:r>
              <a:rPr lang="en-US" sz="4000" dirty="0">
                <a:solidFill>
                  <a:schemeClr val="tx2"/>
                </a:solidFill>
              </a:rPr>
              <a:t>Muriate of potash</a:t>
            </a:r>
            <a:br>
              <a:rPr lang="en-US" sz="4000" dirty="0">
                <a:solidFill>
                  <a:schemeClr val="tx2"/>
                </a:solidFill>
              </a:rPr>
            </a:br>
            <a:r>
              <a:rPr lang="en-US" sz="4000" dirty="0">
                <a:solidFill>
                  <a:schemeClr val="tx2"/>
                </a:solidFill>
              </a:rPr>
              <a:t>section 18 emergency exemptions</a:t>
            </a:r>
          </a:p>
        </p:txBody>
      </p:sp>
      <p:sp>
        <p:nvSpPr>
          <p:cNvPr id="3" name="Content Placeholder 2">
            <a:extLst>
              <a:ext uri="{FF2B5EF4-FFF2-40B4-BE49-F238E27FC236}">
                <a16:creationId xmlns:a16="http://schemas.microsoft.com/office/drawing/2014/main" id="{07CB484A-5257-8050-1FAF-DCE78534924C}"/>
              </a:ext>
            </a:extLst>
          </p:cNvPr>
          <p:cNvSpPr>
            <a:spLocks noGrp="1"/>
          </p:cNvSpPr>
          <p:nvPr>
            <p:ph idx="1"/>
          </p:nvPr>
        </p:nvSpPr>
        <p:spPr>
          <a:xfrm>
            <a:off x="684212" y="685800"/>
            <a:ext cx="5146883" cy="3615267"/>
          </a:xfrm>
        </p:spPr>
        <p:txBody>
          <a:bodyPr>
            <a:normAutofit/>
          </a:bodyPr>
          <a:lstStyle/>
          <a:p>
            <a:r>
              <a:rPr lang="en-US" dirty="0">
                <a:solidFill>
                  <a:schemeClr val="tx1"/>
                </a:solidFill>
              </a:rPr>
              <a:t>Millbrook Quarry, VA (2006)</a:t>
            </a:r>
          </a:p>
          <a:p>
            <a:r>
              <a:rPr lang="en-US" dirty="0">
                <a:solidFill>
                  <a:schemeClr val="tx1"/>
                </a:solidFill>
              </a:rPr>
              <a:t>Christmas Lake, MN (2014)</a:t>
            </a:r>
          </a:p>
          <a:p>
            <a:r>
              <a:rPr lang="en-US" dirty="0">
                <a:solidFill>
                  <a:schemeClr val="tx1"/>
                </a:solidFill>
              </a:rPr>
              <a:t>Lake Winnipeg, MN (2014)</a:t>
            </a:r>
          </a:p>
          <a:p>
            <a:r>
              <a:rPr lang="en-US" dirty="0">
                <a:solidFill>
                  <a:schemeClr val="tx1"/>
                </a:solidFill>
              </a:rPr>
              <a:t>Lake Independence, MN (2015)</a:t>
            </a:r>
          </a:p>
        </p:txBody>
      </p:sp>
      <p:pic>
        <p:nvPicPr>
          <p:cNvPr id="5" name="Picture 4">
            <a:extLst>
              <a:ext uri="{FF2B5EF4-FFF2-40B4-BE49-F238E27FC236}">
                <a16:creationId xmlns:a16="http://schemas.microsoft.com/office/drawing/2014/main" id="{989CB381-25C3-9EC1-C71C-63441E923A6F}"/>
              </a:ext>
            </a:extLst>
          </p:cNvPr>
          <p:cNvPicPr>
            <a:picLocks noChangeAspect="1"/>
          </p:cNvPicPr>
          <p:nvPr/>
        </p:nvPicPr>
        <p:blipFill>
          <a:blip r:embed="rId2"/>
          <a:stretch>
            <a:fillRect/>
          </a:stretch>
        </p:blipFill>
        <p:spPr>
          <a:xfrm>
            <a:off x="6668979" y="0"/>
            <a:ext cx="5550152" cy="6858000"/>
          </a:xfrm>
          <a:prstGeom prst="rect">
            <a:avLst/>
          </a:prstGeom>
        </p:spPr>
      </p:pic>
    </p:spTree>
    <p:extLst>
      <p:ext uri="{BB962C8B-B14F-4D97-AF65-F5344CB8AC3E}">
        <p14:creationId xmlns:p14="http://schemas.microsoft.com/office/powerpoint/2010/main" val="272047031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2"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23"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AA40C8-71DE-2B4E-F8DB-EC30356ACFD7}"/>
              </a:ext>
            </a:extLst>
          </p:cNvPr>
          <p:cNvSpPr>
            <a:spLocks noGrp="1"/>
          </p:cNvSpPr>
          <p:nvPr>
            <p:ph type="title"/>
          </p:nvPr>
        </p:nvSpPr>
        <p:spPr>
          <a:xfrm>
            <a:off x="684212" y="4487332"/>
            <a:ext cx="8534400" cy="1507067"/>
          </a:xfrm>
        </p:spPr>
        <p:txBody>
          <a:bodyPr>
            <a:normAutofit/>
          </a:bodyPr>
          <a:lstStyle/>
          <a:p>
            <a:r>
              <a:rPr lang="en-US" sz="4000" dirty="0">
                <a:solidFill>
                  <a:schemeClr val="tx2"/>
                </a:solidFill>
              </a:rPr>
              <a:t>Barriers to registration</a:t>
            </a:r>
          </a:p>
        </p:txBody>
      </p:sp>
      <p:sp>
        <p:nvSpPr>
          <p:cNvPr id="3" name="Content Placeholder 2">
            <a:extLst>
              <a:ext uri="{FF2B5EF4-FFF2-40B4-BE49-F238E27FC236}">
                <a16:creationId xmlns:a16="http://schemas.microsoft.com/office/drawing/2014/main" id="{E550351C-6CAE-EB27-A55D-E39CCCE4957A}"/>
              </a:ext>
            </a:extLst>
          </p:cNvPr>
          <p:cNvSpPr>
            <a:spLocks noGrp="1"/>
          </p:cNvSpPr>
          <p:nvPr>
            <p:ph idx="1"/>
          </p:nvPr>
        </p:nvSpPr>
        <p:spPr>
          <a:xfrm>
            <a:off x="722810" y="328613"/>
            <a:ext cx="5812973" cy="3615267"/>
          </a:xfrm>
        </p:spPr>
        <p:txBody>
          <a:bodyPr>
            <a:normAutofit/>
          </a:bodyPr>
          <a:lstStyle/>
          <a:p>
            <a:r>
              <a:rPr lang="en-US" dirty="0">
                <a:solidFill>
                  <a:schemeClr val="tx1"/>
                </a:solidFill>
              </a:rPr>
              <a:t>Cost</a:t>
            </a:r>
          </a:p>
          <a:p>
            <a:r>
              <a:rPr lang="en-US" dirty="0">
                <a:solidFill>
                  <a:schemeClr val="tx1"/>
                </a:solidFill>
              </a:rPr>
              <a:t>Readily available product</a:t>
            </a:r>
          </a:p>
        </p:txBody>
      </p:sp>
      <p:pic>
        <p:nvPicPr>
          <p:cNvPr id="1026" name="Picture 2">
            <a:extLst>
              <a:ext uri="{FF2B5EF4-FFF2-40B4-BE49-F238E27FC236}">
                <a16:creationId xmlns:a16="http://schemas.microsoft.com/office/drawing/2014/main" id="{9BB874ED-C607-32AF-D4B8-0DA865CB3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3781" y="2278842"/>
            <a:ext cx="5771208" cy="230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92713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32C57F-4044-51CE-406C-5AC5ECB970D6}"/>
              </a:ext>
            </a:extLst>
          </p:cNvPr>
          <p:cNvSpPr>
            <a:spLocks noGrp="1"/>
          </p:cNvSpPr>
          <p:nvPr>
            <p:ph type="title"/>
          </p:nvPr>
        </p:nvSpPr>
        <p:spPr>
          <a:xfrm>
            <a:off x="684212" y="4487332"/>
            <a:ext cx="8534400" cy="1507067"/>
          </a:xfrm>
        </p:spPr>
        <p:txBody>
          <a:bodyPr>
            <a:normAutofit/>
          </a:bodyPr>
          <a:lstStyle/>
          <a:p>
            <a:r>
              <a:rPr lang="en-US" sz="4000" dirty="0">
                <a:solidFill>
                  <a:schemeClr val="tx2"/>
                </a:solidFill>
              </a:rPr>
              <a:t>Next steps</a:t>
            </a:r>
          </a:p>
        </p:txBody>
      </p:sp>
      <p:sp>
        <p:nvSpPr>
          <p:cNvPr id="3" name="Content Placeholder 2">
            <a:extLst>
              <a:ext uri="{FF2B5EF4-FFF2-40B4-BE49-F238E27FC236}">
                <a16:creationId xmlns:a16="http://schemas.microsoft.com/office/drawing/2014/main" id="{F19D49DF-5993-2EDE-FA37-E3088A8461A8}"/>
              </a:ext>
            </a:extLst>
          </p:cNvPr>
          <p:cNvSpPr>
            <a:spLocks noGrp="1"/>
          </p:cNvSpPr>
          <p:nvPr>
            <p:ph idx="1"/>
          </p:nvPr>
        </p:nvSpPr>
        <p:spPr>
          <a:xfrm>
            <a:off x="684212" y="685800"/>
            <a:ext cx="11150326" cy="3615267"/>
          </a:xfrm>
        </p:spPr>
        <p:txBody>
          <a:bodyPr>
            <a:normAutofit/>
          </a:bodyPr>
          <a:lstStyle/>
          <a:p>
            <a:r>
              <a:rPr lang="en-US" dirty="0">
                <a:solidFill>
                  <a:schemeClr val="tx1"/>
                </a:solidFill>
              </a:rPr>
              <a:t>Potential data sharing agreement with Canada</a:t>
            </a:r>
          </a:p>
          <a:p>
            <a:r>
              <a:rPr lang="en-US" dirty="0">
                <a:solidFill>
                  <a:schemeClr val="tx1"/>
                </a:solidFill>
              </a:rPr>
              <a:t>Application for use of potash as a biopesticide under Pesticide Registration Improvement Act (PRIA) code B617 (pre-application ; biochemical classification determination)coincident with a request for a fee ($4,951) waiver (PSMFC applicant)</a:t>
            </a:r>
          </a:p>
          <a:p>
            <a:r>
              <a:rPr lang="en-US" dirty="0">
                <a:solidFill>
                  <a:schemeClr val="tx1"/>
                </a:solidFill>
              </a:rPr>
              <a:t>B617 action informs the appropriate Office of Pesticide Programs (OPP) registration division</a:t>
            </a:r>
          </a:p>
          <a:p>
            <a:pPr lvl="1"/>
            <a:r>
              <a:rPr lang="en-US" dirty="0">
                <a:solidFill>
                  <a:schemeClr val="tx1"/>
                </a:solidFill>
              </a:rPr>
              <a:t>EPA’s Biopesticides and Pollution Prevention Division </a:t>
            </a:r>
          </a:p>
          <a:p>
            <a:pPr lvl="1"/>
            <a:r>
              <a:rPr lang="en-US" dirty="0">
                <a:solidFill>
                  <a:schemeClr val="tx1"/>
                </a:solidFill>
              </a:rPr>
              <a:t>EPA’s Registration Division</a:t>
            </a:r>
          </a:p>
          <a:p>
            <a:r>
              <a:rPr lang="en-US" dirty="0">
                <a:solidFill>
                  <a:schemeClr val="tx1"/>
                </a:solidFill>
              </a:rPr>
              <a:t>Stay tuned!</a:t>
            </a:r>
          </a:p>
        </p:txBody>
      </p:sp>
      <p:pic>
        <p:nvPicPr>
          <p:cNvPr id="5" name="Picture 4" descr="A white person jumping over hurdles&#10;&#10;Description automatically generated">
            <a:extLst>
              <a:ext uri="{FF2B5EF4-FFF2-40B4-BE49-F238E27FC236}">
                <a16:creationId xmlns:a16="http://schemas.microsoft.com/office/drawing/2014/main" id="{B6E1A9BB-0E22-FA0F-60A4-F57E8F317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335" y="3643293"/>
            <a:ext cx="4095331" cy="2559582"/>
          </a:xfrm>
          <a:prstGeom prst="rect">
            <a:avLst/>
          </a:prstGeom>
        </p:spPr>
      </p:pic>
    </p:spTree>
    <p:extLst>
      <p:ext uri="{BB962C8B-B14F-4D97-AF65-F5344CB8AC3E}">
        <p14:creationId xmlns:p14="http://schemas.microsoft.com/office/powerpoint/2010/main" val="388419780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68</TotalTime>
  <Words>366</Words>
  <Application>Microsoft Office PowerPoint</Application>
  <PresentationFormat>Widescreen</PresentationFormat>
  <Paragraphs>38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Century Gothic</vt:lpstr>
      <vt:lpstr>Wingdings 3</vt:lpstr>
      <vt:lpstr>Slice</vt:lpstr>
      <vt:lpstr>Potash as an epa-approved treatment for dreissenids</vt:lpstr>
      <vt:lpstr>List of commonly used chemicals approved for dreissenid control is limited</vt:lpstr>
      <vt:lpstr>Copper compounds and salmonids Upper recommended limits (ferguson and Sandoval 2020)  &lt;0.03mg/l in hard water  &lt;0.0006mg/l in soft water</vt:lpstr>
      <vt:lpstr>Muriate of potash section 18 emergency exemptions</vt:lpstr>
      <vt:lpstr>Barriers to registration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DeBruyckere</dc:creator>
  <cp:lastModifiedBy>Lisa DeBruyckere</cp:lastModifiedBy>
  <cp:revision>1</cp:revision>
  <dcterms:created xsi:type="dcterms:W3CDTF">2024-12-03T20:33:41Z</dcterms:created>
  <dcterms:modified xsi:type="dcterms:W3CDTF">2024-12-03T21:42:21Z</dcterms:modified>
</cp:coreProperties>
</file>