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14" r:id="rId2"/>
    <p:sldId id="261" r:id="rId3"/>
    <p:sldId id="303" r:id="rId4"/>
    <p:sldId id="288" r:id="rId5"/>
    <p:sldId id="291" r:id="rId6"/>
    <p:sldId id="290" r:id="rId7"/>
    <p:sldId id="305" r:id="rId8"/>
    <p:sldId id="293" r:id="rId9"/>
    <p:sldId id="302" r:id="rId10"/>
    <p:sldId id="297" r:id="rId11"/>
    <p:sldId id="298" r:id="rId12"/>
    <p:sldId id="299" r:id="rId13"/>
    <p:sldId id="285" r:id="rId14"/>
    <p:sldId id="312" r:id="rId15"/>
    <p:sldId id="311" r:id="rId16"/>
    <p:sldId id="309" r:id="rId17"/>
    <p:sldId id="313" r:id="rId18"/>
    <p:sldId id="31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2C3F"/>
    <a:srgbClr val="E9E9E7"/>
    <a:srgbClr val="FFFF00"/>
    <a:srgbClr val="EFEFEF"/>
    <a:srgbClr val="F50000"/>
    <a:srgbClr val="F67A01"/>
    <a:srgbClr val="F6F500"/>
    <a:srgbClr val="B12C3E"/>
    <a:srgbClr val="414141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4"/>
    <p:restoredTop sz="93265"/>
  </p:normalViewPr>
  <p:slideViewPr>
    <p:cSldViewPr snapToGrid="0" snapToObjects="1">
      <p:cViewPr>
        <p:scale>
          <a:sx n="72" d="100"/>
          <a:sy n="72" d="100"/>
        </p:scale>
        <p:origin x="3080" y="1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5665D-0986-324E-BBA8-525ECE74CAE5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A14218-574F-7042-A410-4BC7B24D8A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843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A14218-574F-7042-A410-4BC7B24D8AA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64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A14218-574F-7042-A410-4BC7B24D8AA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A533-1FDE-B24E-840A-1EA674E75EC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DA533-1FDE-B24E-840A-1EA674E75ECA}" type="datetimeFigureOut">
              <a:rPr lang="en-US" smtClean="0"/>
              <a:t>12/10/24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FDB900-830F-2246-AAE6-03E2FAFA32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2/iroh.20220213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urldefense.com/v3/__https:/doi.org/10.1080/20442041.2020.1843933__;!!JmPEgBY0HMszNaDT!8YzPPToe9WR3g-PtwUCQF-FTF60ytCoDzu2SXSQHOThUPYMvNYL3JXSGaKt8lEk$" TargetMode="External"/><Relationship Id="rId4" Type="http://schemas.openxmlformats.org/officeDocument/2006/relationships/hyperlink" Target="https://doi.org/10.3391/ai.2022.17.1.03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E78D225D-E9F0-F340-AC79-D072FFB4C6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3583364"/>
            <a:ext cx="9143998" cy="2033662"/>
          </a:xfrm>
        </p:spPr>
        <p:txBody>
          <a:bodyPr>
            <a:normAutofit fontScale="62500" lnSpcReduction="20000"/>
          </a:bodyPr>
          <a:lstStyle/>
          <a:p>
            <a:r>
              <a:rPr lang="en-US" sz="4600" b="1" dirty="0">
                <a:solidFill>
                  <a:schemeClr val="tx1"/>
                </a:solidFill>
              </a:rPr>
              <a:t>Steve Bollens</a:t>
            </a:r>
          </a:p>
          <a:p>
            <a:r>
              <a:rPr lang="en-US" sz="4600" b="1" dirty="0">
                <a:solidFill>
                  <a:schemeClr val="tx1"/>
                </a:solidFill>
              </a:rPr>
              <a:t>Gretchen </a:t>
            </a:r>
            <a:r>
              <a:rPr lang="en-US" sz="4600" b="1" dirty="0" err="1">
                <a:solidFill>
                  <a:schemeClr val="tx1"/>
                </a:solidFill>
              </a:rPr>
              <a:t>Rollwagen</a:t>
            </a:r>
            <a:r>
              <a:rPr lang="en-US" sz="4600" b="1" dirty="0">
                <a:solidFill>
                  <a:schemeClr val="tx1"/>
                </a:solidFill>
              </a:rPr>
              <a:t>-Bollens</a:t>
            </a:r>
          </a:p>
          <a:p>
            <a:r>
              <a:rPr lang="en-US" sz="4600" b="1" dirty="0">
                <a:solidFill>
                  <a:schemeClr val="tx1"/>
                </a:solidFill>
              </a:rPr>
              <a:t>Julie Zimmerman</a:t>
            </a:r>
          </a:p>
          <a:p>
            <a:r>
              <a:rPr lang="en-US" dirty="0">
                <a:solidFill>
                  <a:schemeClr val="tx1"/>
                </a:solidFill>
              </a:rPr>
              <a:t>School of the Environment</a:t>
            </a:r>
          </a:p>
          <a:p>
            <a:r>
              <a:rPr lang="en-US" dirty="0">
                <a:solidFill>
                  <a:schemeClr val="tx1"/>
                </a:solidFill>
              </a:rPr>
              <a:t>Washington State University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284630"/>
            <a:ext cx="91439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WSU’s 2024 Dreissenid Mussel Early Detection Monitoring in the Columbia River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6DF2B68-E37C-D74F-AB6B-74EE377AAABA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FE03D0-3233-5247-83D3-43AD9D0C17E3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E71EE7-D0A6-3F46-B134-734F4D66304C}"/>
              </a:ext>
            </a:extLst>
          </p:cNvPr>
          <p:cNvSpPr/>
          <p:nvPr/>
        </p:nvSpPr>
        <p:spPr>
          <a:xfrm>
            <a:off x="457198" y="802065"/>
            <a:ext cx="82296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Given our (WSU’s) sampling locations, which range from Lake </a:t>
            </a:r>
            <a:r>
              <a:rPr lang="en-US" sz="28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Celilo</a:t>
            </a: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(most upstream) to Vancouver (most downstream), our risk assessment is as follows: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6805358"/>
              </p:ext>
            </p:extLst>
          </p:nvPr>
        </p:nvGraphicFramePr>
        <p:xfrm>
          <a:off x="100679" y="3048834"/>
          <a:ext cx="8762760" cy="2292074"/>
        </p:xfrm>
        <a:graphic>
          <a:graphicData uri="http://schemas.openxmlformats.org/drawingml/2006/table">
            <a:tbl>
              <a:tblPr/>
              <a:tblGrid>
                <a:gridCol w="2190690">
                  <a:extLst>
                    <a:ext uri="{9D8B030D-6E8A-4147-A177-3AD203B41FA5}">
                      <a16:colId xmlns:a16="http://schemas.microsoft.com/office/drawing/2014/main" val="3643305957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962543322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1191715621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3713931598"/>
                    </a:ext>
                  </a:extLst>
                </a:gridCol>
              </a:tblGrid>
              <a:tr h="23686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of Introduction</a:t>
                      </a:r>
                    </a:p>
                    <a:p>
                      <a:pPr algn="ctr" rtl="0" fontAlgn="t"/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of Establishment</a:t>
                      </a:r>
                    </a:p>
                    <a:p>
                      <a:pPr algn="ctr" rtl="0" fontAlgn="t"/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600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0638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7CFD430-E9AD-A640-8EA1-A62665946DAE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2BB8E-B548-8C40-98A2-EA1209A2A7FB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5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E71EE7-D0A6-3F46-B134-734F4D66304C}"/>
              </a:ext>
            </a:extLst>
          </p:cNvPr>
          <p:cNvSpPr/>
          <p:nvPr/>
        </p:nvSpPr>
        <p:spPr>
          <a:xfrm>
            <a:off x="457198" y="802065"/>
            <a:ext cx="82296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Given our (WSU’s) sampling locations, which range from Lake </a:t>
            </a:r>
            <a:r>
              <a:rPr lang="en-US" sz="28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Celilo</a:t>
            </a: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(most upstream) to Vancouver (most downstream), our risk assessment is as follows: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3384893"/>
              </p:ext>
            </p:extLst>
          </p:nvPr>
        </p:nvGraphicFramePr>
        <p:xfrm>
          <a:off x="100679" y="3048834"/>
          <a:ext cx="8762760" cy="2292074"/>
        </p:xfrm>
        <a:graphic>
          <a:graphicData uri="http://schemas.openxmlformats.org/drawingml/2006/table">
            <a:tbl>
              <a:tblPr/>
              <a:tblGrid>
                <a:gridCol w="2190690">
                  <a:extLst>
                    <a:ext uri="{9D8B030D-6E8A-4147-A177-3AD203B41FA5}">
                      <a16:colId xmlns:a16="http://schemas.microsoft.com/office/drawing/2014/main" val="3643305957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962543322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1191715621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3713931598"/>
                    </a:ext>
                  </a:extLst>
                </a:gridCol>
              </a:tblGrid>
              <a:tr h="23686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of Introduction</a:t>
                      </a: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of Establishment</a:t>
                      </a: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Economic Impacts</a:t>
                      </a: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600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Extremely High</a:t>
                      </a: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0638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7CFD430-E9AD-A640-8EA1-A62665946DAE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2BB8E-B548-8C40-98A2-EA1209A2A7FB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099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E71EE7-D0A6-3F46-B134-734F4D66304C}"/>
              </a:ext>
            </a:extLst>
          </p:cNvPr>
          <p:cNvSpPr/>
          <p:nvPr/>
        </p:nvSpPr>
        <p:spPr>
          <a:xfrm>
            <a:off x="457198" y="802065"/>
            <a:ext cx="82296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Given our (WSU’s) sampling locations, which range from Lake </a:t>
            </a:r>
            <a:r>
              <a:rPr lang="en-US" sz="28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Celilo</a:t>
            </a: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(most upstream) to Vancouver (most downstream), our risk assessment is as follows: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683441"/>
              </p:ext>
            </p:extLst>
          </p:nvPr>
        </p:nvGraphicFramePr>
        <p:xfrm>
          <a:off x="100679" y="3048834"/>
          <a:ext cx="8762760" cy="2292074"/>
        </p:xfrm>
        <a:graphic>
          <a:graphicData uri="http://schemas.openxmlformats.org/drawingml/2006/table">
            <a:tbl>
              <a:tblPr/>
              <a:tblGrid>
                <a:gridCol w="2190690">
                  <a:extLst>
                    <a:ext uri="{9D8B030D-6E8A-4147-A177-3AD203B41FA5}">
                      <a16:colId xmlns:a16="http://schemas.microsoft.com/office/drawing/2014/main" val="3643305957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962543322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1191715621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3713931598"/>
                    </a:ext>
                  </a:extLst>
                </a:gridCol>
              </a:tblGrid>
              <a:tr h="23686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of Introduction</a:t>
                      </a: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of Establishment</a:t>
                      </a: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Economic Impacts</a:t>
                      </a: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Potential Ecological Impacts</a:t>
                      </a:r>
                    </a:p>
                  </a:txBody>
                  <a:tcPr marL="6074" marR="6074" marT="6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600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Medium</a:t>
                      </a: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Extremely High</a:t>
                      </a: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Extremely High</a:t>
                      </a: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0638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7CFD430-E9AD-A640-8EA1-A62665946DAE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2BB8E-B548-8C40-98A2-EA1209A2A7FB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784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4123" y="737485"/>
            <a:ext cx="8757137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Annual allocation of samples by sampling method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9815004"/>
              </p:ext>
            </p:extLst>
          </p:nvPr>
        </p:nvGraphicFramePr>
        <p:xfrm>
          <a:off x="164123" y="2368599"/>
          <a:ext cx="8757137" cy="2782980"/>
        </p:xfrm>
        <a:graphic>
          <a:graphicData uri="http://schemas.openxmlformats.org/drawingml/2006/table">
            <a:tbl>
              <a:tblPr/>
              <a:tblGrid>
                <a:gridCol w="1925853">
                  <a:extLst>
                    <a:ext uri="{9D8B030D-6E8A-4147-A177-3AD203B41FA5}">
                      <a16:colId xmlns:a16="http://schemas.microsoft.com/office/drawing/2014/main" val="3858212092"/>
                    </a:ext>
                  </a:extLst>
                </a:gridCol>
                <a:gridCol w="1876980">
                  <a:extLst>
                    <a:ext uri="{9D8B030D-6E8A-4147-A177-3AD203B41FA5}">
                      <a16:colId xmlns:a16="http://schemas.microsoft.com/office/drawing/2014/main" val="4006068971"/>
                    </a:ext>
                  </a:extLst>
                </a:gridCol>
                <a:gridCol w="1295835">
                  <a:extLst>
                    <a:ext uri="{9D8B030D-6E8A-4147-A177-3AD203B41FA5}">
                      <a16:colId xmlns:a16="http://schemas.microsoft.com/office/drawing/2014/main" val="961437700"/>
                    </a:ext>
                  </a:extLst>
                </a:gridCol>
                <a:gridCol w="1295835">
                  <a:extLst>
                    <a:ext uri="{9D8B030D-6E8A-4147-A177-3AD203B41FA5}">
                      <a16:colId xmlns:a16="http://schemas.microsoft.com/office/drawing/2014/main" val="3494416639"/>
                    </a:ext>
                  </a:extLst>
                </a:gridCol>
                <a:gridCol w="1295835">
                  <a:extLst>
                    <a:ext uri="{9D8B030D-6E8A-4147-A177-3AD203B41FA5}">
                      <a16:colId xmlns:a16="http://schemas.microsoft.com/office/drawing/2014/main" val="2023254788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3650951145"/>
                    </a:ext>
                  </a:extLst>
                </a:gridCol>
              </a:tblGrid>
              <a:tr h="152981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WATER BODY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759910"/>
                  </a:ext>
                </a:extLst>
              </a:tr>
              <a:tr h="6119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FIELD COLLECTION METHOD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LABORATORY ANALYSIS METHOD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DALLES RESERVOIR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BONNEVILLE RESERVOIR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“LOWER” COLUMBIA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612647"/>
                  </a:ext>
                </a:extLst>
              </a:tr>
              <a:tr h="6119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Plankton tow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CPLM Microscopy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457141"/>
                  </a:ext>
                </a:extLst>
              </a:tr>
              <a:tr h="6119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Water sample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eDNA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345577"/>
                  </a:ext>
                </a:extLst>
              </a:tr>
              <a:tr h="6119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878461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4CE6C54-7717-C64A-A4E9-BABB4430AF5F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AD56AD2-8F65-AE43-B6D8-FEED7BE553FD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84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401250"/>
            <a:ext cx="8456949" cy="945430"/>
          </a:xfrm>
        </p:spPr>
        <p:txBody>
          <a:bodyPr>
            <a:noAutofit/>
          </a:bodyPr>
          <a:lstStyle/>
          <a:p>
            <a:r>
              <a:rPr lang="en-US" sz="2800" b="1" dirty="0"/>
              <a:t>Final Results of 2024 Surveys:</a:t>
            </a:r>
            <a:br>
              <a:rPr lang="en-US" sz="2800" b="1" dirty="0"/>
            </a:br>
            <a:br>
              <a:rPr lang="en-US" sz="2800" b="1" dirty="0"/>
            </a:br>
            <a:r>
              <a:rPr lang="en-US" sz="2800" b="1" i="1" dirty="0"/>
              <a:t>The Good News!  Zero Detections of </a:t>
            </a:r>
            <a:r>
              <a:rPr lang="en-US" sz="2800" b="1" dirty="0" err="1"/>
              <a:t>Dreissenid</a:t>
            </a:r>
            <a:r>
              <a:rPr lang="en-US" sz="2800" b="1" dirty="0"/>
              <a:t> </a:t>
            </a:r>
            <a:r>
              <a:rPr lang="en-US" sz="2800" b="1" dirty="0" err="1"/>
              <a:t>Veligers</a:t>
            </a:r>
            <a:r>
              <a:rPr lang="en-US" sz="2800" b="1" i="1" dirty="0"/>
              <a:t>!</a:t>
            </a:r>
            <a:br>
              <a:rPr lang="en-US" sz="2800" b="1" i="1" dirty="0"/>
            </a:br>
            <a:br>
              <a:rPr lang="en-US" sz="2800" b="1" i="1" dirty="0"/>
            </a:br>
            <a:br>
              <a:rPr lang="en-US" sz="3200" b="1" i="1" dirty="0"/>
            </a:br>
            <a:endParaRPr lang="en-US" sz="3200" b="1" i="1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F449D1-592F-9A8F-C834-E77093DFC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3353721"/>
              </p:ext>
            </p:extLst>
          </p:nvPr>
        </p:nvGraphicFramePr>
        <p:xfrm>
          <a:off x="164123" y="2368599"/>
          <a:ext cx="8757137" cy="2782980"/>
        </p:xfrm>
        <a:graphic>
          <a:graphicData uri="http://schemas.openxmlformats.org/drawingml/2006/table">
            <a:tbl>
              <a:tblPr/>
              <a:tblGrid>
                <a:gridCol w="1925853">
                  <a:extLst>
                    <a:ext uri="{9D8B030D-6E8A-4147-A177-3AD203B41FA5}">
                      <a16:colId xmlns:a16="http://schemas.microsoft.com/office/drawing/2014/main" val="3858212092"/>
                    </a:ext>
                  </a:extLst>
                </a:gridCol>
                <a:gridCol w="1876980">
                  <a:extLst>
                    <a:ext uri="{9D8B030D-6E8A-4147-A177-3AD203B41FA5}">
                      <a16:colId xmlns:a16="http://schemas.microsoft.com/office/drawing/2014/main" val="4006068971"/>
                    </a:ext>
                  </a:extLst>
                </a:gridCol>
                <a:gridCol w="1295835">
                  <a:extLst>
                    <a:ext uri="{9D8B030D-6E8A-4147-A177-3AD203B41FA5}">
                      <a16:colId xmlns:a16="http://schemas.microsoft.com/office/drawing/2014/main" val="961437700"/>
                    </a:ext>
                  </a:extLst>
                </a:gridCol>
                <a:gridCol w="1295835">
                  <a:extLst>
                    <a:ext uri="{9D8B030D-6E8A-4147-A177-3AD203B41FA5}">
                      <a16:colId xmlns:a16="http://schemas.microsoft.com/office/drawing/2014/main" val="3494416639"/>
                    </a:ext>
                  </a:extLst>
                </a:gridCol>
                <a:gridCol w="1295835">
                  <a:extLst>
                    <a:ext uri="{9D8B030D-6E8A-4147-A177-3AD203B41FA5}">
                      <a16:colId xmlns:a16="http://schemas.microsoft.com/office/drawing/2014/main" val="2023254788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3650951145"/>
                    </a:ext>
                  </a:extLst>
                </a:gridCol>
              </a:tblGrid>
              <a:tr h="152981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WATER BODY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759910"/>
                  </a:ext>
                </a:extLst>
              </a:tr>
              <a:tr h="6119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FIELD COLLECTION METHOD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LABORATORY ANALYSIS METHOD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THE DALLES RESERVOIR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BONNEVILLE RESERVOIR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“LOWER” COLUMBIA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 fontAlgn="b"/>
                      <a:r>
                        <a:rPr lang="en-US" sz="1600" b="0" i="0" u="none" strike="noStrike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TOTAL</a:t>
                      </a:r>
                    </a:p>
                  </a:txBody>
                  <a:tcPr marL="7620" marR="7620" marT="762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lumMod val="7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612647"/>
                  </a:ext>
                </a:extLst>
              </a:tr>
              <a:tr h="6119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Plankton tow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CPLM Microscopy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1457141"/>
                  </a:ext>
                </a:extLst>
              </a:tr>
              <a:tr h="6119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Water sample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eDNA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1345577"/>
                  </a:ext>
                </a:extLst>
              </a:tr>
              <a:tr h="61192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 fontAlgn="b"/>
                      <a:endParaRPr lang="en-US" sz="1600" b="1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308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>
                          <a:lumMod val="7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68784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5338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0679" y="3048834"/>
          <a:ext cx="8762760" cy="1499594"/>
        </p:xfrm>
        <a:graphic>
          <a:graphicData uri="http://schemas.openxmlformats.org/drawingml/2006/table">
            <a:tbl>
              <a:tblPr/>
              <a:tblGrid>
                <a:gridCol w="2190690">
                  <a:extLst>
                    <a:ext uri="{9D8B030D-6E8A-4147-A177-3AD203B41FA5}">
                      <a16:colId xmlns:a16="http://schemas.microsoft.com/office/drawing/2014/main" val="3643305957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962543322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1191715621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3713931598"/>
                    </a:ext>
                  </a:extLst>
                </a:gridCol>
              </a:tblGrid>
              <a:tr h="236867">
                <a:tc>
                  <a:txBody>
                    <a:bodyPr/>
                    <a:lstStyle/>
                    <a:p>
                      <a:pPr algn="ctr" rtl="0" fontAlgn="t"/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600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rtl="0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0638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7CFD430-E9AD-A640-8EA1-A62665946DAE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2BB8E-B548-8C40-98A2-EA1209A2A7FB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998E8EF6-7639-3746-82BF-3F1D25978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368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/>
              <a:t>What went well and what posed difficulties?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FF8328-772A-CF48-B800-617CF19CC59E}"/>
              </a:ext>
            </a:extLst>
          </p:cNvPr>
          <p:cNvSpPr txBox="1"/>
          <p:nvPr/>
        </p:nvSpPr>
        <p:spPr>
          <a:xfrm>
            <a:off x="677332" y="2056741"/>
            <a:ext cx="79022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Everything continues to go “as smooth as silk” – WSU has been doing this for many years now, so we are a “well-oiled machine.”</a:t>
            </a:r>
          </a:p>
          <a:p>
            <a:endParaRPr lang="en-US" sz="3200" dirty="0"/>
          </a:p>
          <a:p>
            <a:r>
              <a:rPr lang="en-US" sz="3200" dirty="0"/>
              <a:t>We see no difficulties going forward.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7344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85901A-B799-5D92-250A-97D024E3B2FC}"/>
              </a:ext>
            </a:extLst>
          </p:cNvPr>
          <p:cNvSpPr txBox="1"/>
          <p:nvPr/>
        </p:nvSpPr>
        <p:spPr>
          <a:xfrm>
            <a:off x="500490" y="2647246"/>
            <a:ext cx="796313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ea typeface="Times New Roman" panose="02020603050405020304" pitchFamily="18" charset="0"/>
              </a:rPr>
              <a:t>Robb-Chavez, S, S. M. Bollens, G.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Rollwagen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-Bollens, and T. D. </a:t>
            </a:r>
            <a:r>
              <a:rPr lang="en-US" sz="1800" dirty="0" err="1">
                <a:effectLst/>
                <a:ea typeface="Times New Roman" panose="02020603050405020304" pitchFamily="18" charset="0"/>
              </a:rPr>
              <a:t>Counihan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.  </a:t>
            </a:r>
            <a:r>
              <a:rPr lang="en-US" dirty="0">
                <a:ea typeface="Times New Roman" panose="02020603050405020304" pitchFamily="18" charset="0"/>
              </a:rPr>
              <a:t>2023.  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Broadscale distribution, abundance, and habitat associations of the invasive Asian clam (</a:t>
            </a:r>
            <a:r>
              <a:rPr lang="en-US" sz="1800" i="1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Corbicula </a:t>
            </a:r>
            <a:r>
              <a:rPr lang="en-US" sz="1800" i="1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fluminea</a:t>
            </a:r>
            <a:r>
              <a:rPr lang="en-US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) in the lower Columbia River, USA</a:t>
            </a:r>
            <a:r>
              <a:rPr lang="en-US" sz="1800" dirty="0">
                <a:effectLst/>
                <a:ea typeface="Times New Roman" panose="02020603050405020304" pitchFamily="18" charset="0"/>
              </a:rPr>
              <a:t>.  </a:t>
            </a:r>
            <a:r>
              <a:rPr lang="en-US" sz="1800" i="1" dirty="0">
                <a:effectLst/>
                <a:ea typeface="Times New Roman" panose="02020603050405020304" pitchFamily="18" charset="0"/>
              </a:rPr>
              <a:t>International Review of Hydrobiology. </a:t>
            </a:r>
            <a:r>
              <a:rPr lang="en-US" sz="1800" dirty="0">
                <a:effectLst/>
                <a:latin typeface="Times"/>
                <a:ea typeface="Times New Roman" panose="02020603050405020304" pitchFamily="18" charset="0"/>
                <a:cs typeface="Times New Roman" panose="02020603050405020304" pitchFamily="18" charset="0"/>
              </a:rPr>
              <a:t>1–17.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Times"/>
                <a:ea typeface="Times New Roman" panose="02020603050405020304" pitchFamily="18" charset="0"/>
                <a:hlinkClick r:id="rId3"/>
              </a:rPr>
              <a:t>https://doi.org/10.1002/iroh.202202134</a:t>
            </a:r>
            <a:r>
              <a:rPr lang="en-US" dirty="0">
                <a:effectLst/>
              </a:rPr>
              <a:t> </a:t>
            </a:r>
          </a:p>
          <a:p>
            <a:endParaRPr lang="en-US" dirty="0"/>
          </a:p>
          <a:p>
            <a:r>
              <a:rPr lang="en-US" dirty="0"/>
              <a:t>Henricksen, S., and S. M. Bollens</a:t>
            </a:r>
            <a:r>
              <a:rPr lang="fr-CH" dirty="0"/>
              <a:t>.</a:t>
            </a:r>
            <a:r>
              <a:rPr lang="en-US" dirty="0"/>
              <a:t>  2022.  Abundance and growth of the invasive Asian clam, </a:t>
            </a:r>
            <a:r>
              <a:rPr lang="en-US" i="1" dirty="0"/>
              <a:t>Corbicula </a:t>
            </a:r>
            <a:r>
              <a:rPr lang="en-US" i="1" dirty="0" err="1"/>
              <a:t>fluminea</a:t>
            </a:r>
            <a:r>
              <a:rPr lang="en-US" dirty="0"/>
              <a:t>, in the lower Columbia River, USA.  </a:t>
            </a:r>
            <a:r>
              <a:rPr lang="en-US" i="1" dirty="0"/>
              <a:t>Aquatic Invasions</a:t>
            </a:r>
            <a:r>
              <a:rPr lang="en-US" dirty="0"/>
              <a:t>.  17: 36-56.  </a:t>
            </a:r>
            <a:r>
              <a:rPr lang="en-US" u="sng" dirty="0">
                <a:hlinkClick r:id="rId4"/>
              </a:rPr>
              <a:t>https://doi.org/10.3391/ai.2022.17.1.03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en-US" dirty="0" err="1"/>
              <a:t>Rollwagen</a:t>
            </a:r>
            <a:r>
              <a:rPr lang="en-US" dirty="0"/>
              <a:t>-Bollens, G. C., B. A. Bolam, S. M. Bollens, S. Henricksen, C. Sandison, and J. Zimmerman.  2021.  Temperature-dependent functional response of the invasive Asian clam, </a:t>
            </a:r>
            <a:r>
              <a:rPr lang="en-US" i="1" dirty="0"/>
              <a:t>Corbicula </a:t>
            </a:r>
            <a:r>
              <a:rPr lang="en-US" i="1" dirty="0" err="1"/>
              <a:t>fluminea</a:t>
            </a:r>
            <a:r>
              <a:rPr lang="en-US" i="1" dirty="0"/>
              <a:t>,</a:t>
            </a:r>
            <a:r>
              <a:rPr lang="en-US" dirty="0"/>
              <a:t> feeding on natural phytoplankton.  </a:t>
            </a:r>
            <a:r>
              <a:rPr lang="en-US" i="1" dirty="0"/>
              <a:t>Inland Waters</a:t>
            </a:r>
            <a:r>
              <a:rPr lang="en-US" dirty="0"/>
              <a:t>, 11: 250-256. </a:t>
            </a:r>
            <a:r>
              <a:rPr lang="en-US" u="sng" dirty="0">
                <a:hlinkClick r:id="rId5"/>
              </a:rPr>
              <a:t>https://doi.org/10.1080/20442041.2020.1843933</a:t>
            </a:r>
            <a:r>
              <a:rPr lang="en-US" sz="1600" dirty="0"/>
              <a:t> </a:t>
            </a:r>
            <a:endParaRPr lang="en-US" dirty="0"/>
          </a:p>
          <a:p>
            <a:endParaRPr lang="en-US" dirty="0"/>
          </a:p>
          <a:p>
            <a:endParaRPr lang="en-US" sz="1800" dirty="0">
              <a:effectLst/>
              <a:latin typeface="Times" pitchFamily="2" charset="0"/>
              <a:ea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2446EE-CA39-694B-8191-9BAE7F72911C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AD6C4D-3D58-7740-8A37-9E136666B2FE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75CD04A2-C52E-BD49-84F2-5B8C84372907}"/>
              </a:ext>
            </a:extLst>
          </p:cNvPr>
          <p:cNvSpPr txBox="1">
            <a:spLocks/>
          </p:cNvSpPr>
          <p:nvPr/>
        </p:nvSpPr>
        <p:spPr>
          <a:xfrm>
            <a:off x="500490" y="700747"/>
            <a:ext cx="7963137" cy="15878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dirty="0"/>
              <a:t>Final Food for Thought:</a:t>
            </a:r>
          </a:p>
          <a:p>
            <a:pPr algn="l"/>
            <a:endParaRPr lang="en-US" sz="1800" b="1" dirty="0"/>
          </a:p>
          <a:p>
            <a:pPr algn="l"/>
            <a:r>
              <a:rPr lang="en-US" sz="2400" b="1" dirty="0"/>
              <a:t>Can the Asian clam, </a:t>
            </a:r>
            <a:r>
              <a:rPr lang="en-US" sz="2400" b="1" i="1" dirty="0"/>
              <a:t>Corbicula </a:t>
            </a:r>
            <a:r>
              <a:rPr lang="en-US" sz="2400" b="1" i="1" dirty="0" err="1"/>
              <a:t>fluminea</a:t>
            </a:r>
            <a:r>
              <a:rPr lang="en-US" sz="2400" b="1" dirty="0"/>
              <a:t>, be used as a model organism for better understanding possible invasions of other bivalves (e.g., </a:t>
            </a:r>
            <a:r>
              <a:rPr lang="en-US" sz="2400" b="1" dirty="0" err="1"/>
              <a:t>Dreissenids</a:t>
            </a:r>
            <a:r>
              <a:rPr lang="en-US" sz="2400" b="1" dirty="0"/>
              <a:t>) in the CRB and elsewhere?</a:t>
            </a:r>
          </a:p>
        </p:txBody>
      </p:sp>
    </p:spTree>
    <p:extLst>
      <p:ext uri="{BB962C8B-B14F-4D97-AF65-F5344CB8AC3E}">
        <p14:creationId xmlns:p14="http://schemas.microsoft.com/office/powerpoint/2010/main" val="2258181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table with a pink cotton candy&#10;&#10;Description automatically generated">
            <a:extLst>
              <a:ext uri="{FF2B5EF4-FFF2-40B4-BE49-F238E27FC236}">
                <a16:creationId xmlns:a16="http://schemas.microsoft.com/office/drawing/2014/main" id="{05C59FCE-F70B-3A9B-3A6C-E51F46A94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714769"/>
            <a:ext cx="9144000" cy="82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04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A425D9-DB9C-CF00-9598-3658A0279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2433F8-EF1B-4A00-A8CF-C7E0A966C8DA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F9B28A-B4D5-AFF4-D314-78EE886341D8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804701F0-B9EB-0444-9AC5-88F8B7A40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752" y="278405"/>
            <a:ext cx="6358496" cy="604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9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0745"/>
            <a:ext cx="9144000" cy="639762"/>
          </a:xfrm>
        </p:spPr>
        <p:txBody>
          <a:bodyPr>
            <a:noAutofit/>
          </a:bodyPr>
          <a:lstStyle/>
          <a:p>
            <a:r>
              <a:rPr lang="en-US" sz="2800" b="1" dirty="0"/>
              <a:t>Location and number of samples </a:t>
            </a:r>
            <a:r>
              <a:rPr lang="en-US" sz="2800" b="1" dirty="0" err="1"/>
              <a:t>collecteded</a:t>
            </a:r>
            <a:r>
              <a:rPr lang="en-US" sz="2800" b="1" dirty="0"/>
              <a:t> in 2024</a:t>
            </a:r>
            <a:br>
              <a:rPr lang="en-US" sz="2800" b="1" dirty="0"/>
            </a:br>
            <a:r>
              <a:rPr lang="en-US" sz="2800" b="1" dirty="0"/>
              <a:t>(Bi-weekly, May through October)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6046094"/>
              </p:ext>
            </p:extLst>
          </p:nvPr>
        </p:nvGraphicFramePr>
        <p:xfrm>
          <a:off x="545123" y="1095024"/>
          <a:ext cx="8053754" cy="5163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17974">
                  <a:extLst>
                    <a:ext uri="{9D8B030D-6E8A-4147-A177-3AD203B41FA5}">
                      <a16:colId xmlns:a16="http://schemas.microsoft.com/office/drawing/2014/main" val="3093689345"/>
                    </a:ext>
                  </a:extLst>
                </a:gridCol>
                <a:gridCol w="1717890">
                  <a:extLst>
                    <a:ext uri="{9D8B030D-6E8A-4147-A177-3AD203B41FA5}">
                      <a16:colId xmlns:a16="http://schemas.microsoft.com/office/drawing/2014/main" val="3309393311"/>
                    </a:ext>
                  </a:extLst>
                </a:gridCol>
                <a:gridCol w="1717890">
                  <a:extLst>
                    <a:ext uri="{9D8B030D-6E8A-4147-A177-3AD203B41FA5}">
                      <a16:colId xmlns:a16="http://schemas.microsoft.com/office/drawing/2014/main" val="1847460133"/>
                    </a:ext>
                  </a:extLst>
                </a:gridCol>
              </a:tblGrid>
              <a:tr h="80468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u="none" strike="noStrike" dirty="0">
                          <a:effectLst/>
                        </a:rPr>
                        <a:t>Sampling Location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Number of Net Samples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u="none" strike="noStrike" dirty="0">
                          <a:effectLst/>
                        </a:rPr>
                        <a:t>Number of eDNA Samples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684203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Lake </a:t>
                      </a:r>
                      <a:r>
                        <a:rPr lang="en-US" sz="1600" u="none" strike="noStrike" dirty="0" err="1">
                          <a:effectLst/>
                        </a:rPr>
                        <a:t>Celilo</a:t>
                      </a:r>
                      <a:r>
                        <a:rPr lang="en-US" sz="1600" u="none" strike="noStrike" dirty="0">
                          <a:effectLst/>
                        </a:rPr>
                        <a:t>, WA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67021257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Rowland Lake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32689165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Bingen Harbor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001867296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White Salmon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774576105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White Salmon River at Underwood CUR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3292071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Drano Lake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37854955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Wind River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733342643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Stevenson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58048161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Near Bonneville Lock, Hamilton Recreation area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39209067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Beacon Rock SP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67893513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Washougal Marina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5785103"/>
                  </a:ext>
                </a:extLst>
              </a:tr>
              <a:tr h="2864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Vancouver, near Kaiser Memorial Park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32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12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03285768"/>
                  </a:ext>
                </a:extLst>
              </a:tr>
              <a:tr h="283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Total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effectLst/>
                        </a:rPr>
                        <a:t>144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133299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1F8B960-B9A8-1447-BB09-76C61666C9E7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7BABEC-2F2D-B34A-BF2D-06131F04BEB8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74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04300"/>
            <a:ext cx="9144000" cy="639762"/>
          </a:xfrm>
        </p:spPr>
        <p:txBody>
          <a:bodyPr>
            <a:normAutofit/>
          </a:bodyPr>
          <a:lstStyle/>
          <a:p>
            <a:r>
              <a:rPr lang="en-US" sz="3200" b="1" dirty="0"/>
              <a:t>Location of samples collected in 2024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F8B960-B9A8-1447-BB09-76C61666C9E7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7BABEC-2F2D-B34A-BF2D-06131F04BEB8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E35E77-DF16-B344-A6FD-249A8566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804553"/>
            <a:ext cx="8635999" cy="554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4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3682"/>
          </a:xfrm>
        </p:spPr>
        <p:txBody>
          <a:bodyPr>
            <a:normAutofit/>
          </a:bodyPr>
          <a:lstStyle/>
          <a:p>
            <a:r>
              <a:rPr lang="en-US" sz="3200" b="1" dirty="0"/>
              <a:t>Risk assessment data used to direct sampling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694" y="968929"/>
            <a:ext cx="6811444" cy="512613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C5E60C7-2F07-6948-B68C-7DD784AB175F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6C0331-0D88-3848-B551-32DA43E21953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6CDDD7-81E8-C246-AF21-F44A04C14C4B}"/>
              </a:ext>
            </a:extLst>
          </p:cNvPr>
          <p:cNvSpPr/>
          <p:nvPr/>
        </p:nvSpPr>
        <p:spPr>
          <a:xfrm>
            <a:off x="1324708" y="3141785"/>
            <a:ext cx="6365630" cy="375139"/>
          </a:xfrm>
          <a:prstGeom prst="rect">
            <a:avLst/>
          </a:prstGeom>
          <a:solidFill>
            <a:srgbClr val="FFFF00">
              <a:alpha val="28235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C09294-EA6F-2A4A-8E30-5FDEBB7C7E74}"/>
              </a:ext>
            </a:extLst>
          </p:cNvPr>
          <p:cNvSpPr txBox="1"/>
          <p:nvPr/>
        </p:nvSpPr>
        <p:spPr>
          <a:xfrm>
            <a:off x="6670431" y="6095067"/>
            <a:ext cx="2016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Wells et al. (2011)</a:t>
            </a:r>
          </a:p>
        </p:txBody>
      </p:sp>
    </p:spTree>
    <p:extLst>
      <p:ext uri="{BB962C8B-B14F-4D97-AF65-F5344CB8AC3E}">
        <p14:creationId xmlns:p14="http://schemas.microsoft.com/office/powerpoint/2010/main" val="10314874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A0BBE5-C522-F143-9595-3FD666A7F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85" y="457200"/>
            <a:ext cx="9163063" cy="51229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49B5326-842C-8549-89E1-6B5963EDE94B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D1B226A-7B67-B544-AFEB-407A8A4C358F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9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4A7E66-BF98-A84E-997A-E68FA4CEB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92" y="668218"/>
            <a:ext cx="9150592" cy="51238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8034FF-9ECA-C04F-9F90-6A4FE38DBA11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038D3A-8565-9146-9904-E0B78C125F7B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6AB1BF-B718-C449-8CB5-18A27BA75603}"/>
              </a:ext>
            </a:extLst>
          </p:cNvPr>
          <p:cNvSpPr/>
          <p:nvPr/>
        </p:nvSpPr>
        <p:spPr>
          <a:xfrm>
            <a:off x="550985" y="2790092"/>
            <a:ext cx="4900246" cy="281354"/>
          </a:xfrm>
          <a:prstGeom prst="rect">
            <a:avLst/>
          </a:prstGeom>
          <a:solidFill>
            <a:srgbClr val="FFFF00">
              <a:alpha val="37647"/>
            </a:srgb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FB6802-0737-5042-8D7A-9DCB1A7BC033}"/>
              </a:ext>
            </a:extLst>
          </p:cNvPr>
          <p:cNvSpPr/>
          <p:nvPr/>
        </p:nvSpPr>
        <p:spPr>
          <a:xfrm>
            <a:off x="4349262" y="2790092"/>
            <a:ext cx="293076" cy="281354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20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C5E60C7-2F07-6948-B68C-7DD784AB175F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6C0331-0D88-3848-B551-32DA43E21953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FC87CD-099F-9C4A-848B-F67FD230E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239" y="213577"/>
            <a:ext cx="6261522" cy="610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55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E71EE7-D0A6-3F46-B134-734F4D66304C}"/>
              </a:ext>
            </a:extLst>
          </p:cNvPr>
          <p:cNvSpPr/>
          <p:nvPr/>
        </p:nvSpPr>
        <p:spPr>
          <a:xfrm>
            <a:off x="457198" y="802065"/>
            <a:ext cx="82296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Given our (WSU’s) sampling locations, which range from Lake </a:t>
            </a:r>
            <a:r>
              <a:rPr lang="en-US" sz="28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Celilo</a:t>
            </a: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(most upstream) to Vancouver (most downstream), our risk assessment is as follows: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0088"/>
              </p:ext>
            </p:extLst>
          </p:nvPr>
        </p:nvGraphicFramePr>
        <p:xfrm>
          <a:off x="100679" y="3048834"/>
          <a:ext cx="8762760" cy="1499594"/>
        </p:xfrm>
        <a:graphic>
          <a:graphicData uri="http://schemas.openxmlformats.org/drawingml/2006/table">
            <a:tbl>
              <a:tblPr/>
              <a:tblGrid>
                <a:gridCol w="2190690">
                  <a:extLst>
                    <a:ext uri="{9D8B030D-6E8A-4147-A177-3AD203B41FA5}">
                      <a16:colId xmlns:a16="http://schemas.microsoft.com/office/drawing/2014/main" val="3643305957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962543322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1191715621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3713931598"/>
                    </a:ext>
                  </a:extLst>
                </a:gridCol>
              </a:tblGrid>
              <a:tr h="236867">
                <a:tc>
                  <a:txBody>
                    <a:bodyPr/>
                    <a:lstStyle/>
                    <a:p>
                      <a:pPr algn="ctr" rtl="0" fontAlgn="t"/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600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rtl="0" fontAlgn="t"/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0638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7CFD430-E9AD-A640-8EA1-A62665946DAE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2BB8E-B548-8C40-98A2-EA1209A2A7FB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61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8E71EE7-D0A6-3F46-B134-734F4D66304C}"/>
              </a:ext>
            </a:extLst>
          </p:cNvPr>
          <p:cNvSpPr/>
          <p:nvPr/>
        </p:nvSpPr>
        <p:spPr>
          <a:xfrm>
            <a:off x="457198" y="802065"/>
            <a:ext cx="82296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Given our (WSU’s) sampling locations, which range from Lake </a:t>
            </a:r>
            <a:r>
              <a:rPr lang="en-US" sz="2800" dirty="0" err="1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Celilo</a:t>
            </a:r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(most upstream) to Vancouver (most downstream), our risk assessment is as follows: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defTabSz="914400"/>
            <a:r>
              <a:rPr lang="en-US" sz="2800" dirty="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00679" y="3048834"/>
          <a:ext cx="8762760" cy="2292074"/>
        </p:xfrm>
        <a:graphic>
          <a:graphicData uri="http://schemas.openxmlformats.org/drawingml/2006/table">
            <a:tbl>
              <a:tblPr/>
              <a:tblGrid>
                <a:gridCol w="2190690">
                  <a:extLst>
                    <a:ext uri="{9D8B030D-6E8A-4147-A177-3AD203B41FA5}">
                      <a16:colId xmlns:a16="http://schemas.microsoft.com/office/drawing/2014/main" val="3643305957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962543322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1191715621"/>
                    </a:ext>
                  </a:extLst>
                </a:gridCol>
                <a:gridCol w="2190690">
                  <a:extLst>
                    <a:ext uri="{9D8B030D-6E8A-4147-A177-3AD203B41FA5}">
                      <a16:colId xmlns:a16="http://schemas.microsoft.com/office/drawing/2014/main" val="3713931598"/>
                    </a:ext>
                  </a:extLst>
                </a:gridCol>
              </a:tblGrid>
              <a:tr h="236867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Risk of Introduction</a:t>
                      </a:r>
                    </a:p>
                    <a:p>
                      <a:pPr algn="ctr" rtl="0" fontAlgn="t"/>
                      <a:endParaRPr lang="en-US" sz="2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2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96004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</a:t>
                      </a: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2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US" sz="26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74" marR="6074" marT="607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906382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97CFD430-E9AD-A640-8EA1-A62665946DAE}"/>
              </a:ext>
            </a:extLst>
          </p:cNvPr>
          <p:cNvSpPr/>
          <p:nvPr/>
        </p:nvSpPr>
        <p:spPr>
          <a:xfrm>
            <a:off x="3597639" y="6498236"/>
            <a:ext cx="884420" cy="18737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B2BB8E-B548-8C40-98A2-EA1209A2A7FB}"/>
              </a:ext>
            </a:extLst>
          </p:cNvPr>
          <p:cNvSpPr/>
          <p:nvPr/>
        </p:nvSpPr>
        <p:spPr>
          <a:xfrm>
            <a:off x="5991067" y="6468256"/>
            <a:ext cx="2770683" cy="217357"/>
          </a:xfrm>
          <a:prstGeom prst="rect">
            <a:avLst/>
          </a:prstGeom>
          <a:solidFill>
            <a:srgbClr val="B12C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77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13232</TotalTime>
  <Words>719</Words>
  <Application>Microsoft Macintosh PowerPoint</Application>
  <PresentationFormat>On-screen Show (4:3)</PresentationFormat>
  <Paragraphs>155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</vt:lpstr>
      <vt:lpstr>Times New Roman</vt:lpstr>
      <vt:lpstr>Office Theme</vt:lpstr>
      <vt:lpstr>PowerPoint Presentation</vt:lpstr>
      <vt:lpstr>Location and number of samples collecteded in 2024 (Bi-weekly, May through October)</vt:lpstr>
      <vt:lpstr>Location of samples collected in 2024</vt:lpstr>
      <vt:lpstr>Risk assessment data used to direct sampling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Annual allocation of samples by sampling method</vt:lpstr>
      <vt:lpstr>Final Results of 2024 Surveys:  The Good News!  Zero Detections of Dreissenid Veligers!   </vt:lpstr>
      <vt:lpstr>What went well and what posed difficulties?</vt:lpstr>
      <vt:lpstr>PowerPoint Presentation</vt:lpstr>
      <vt:lpstr>PowerPoint Presentation</vt:lpstr>
      <vt:lpstr>PowerPoint Presentation</vt:lpstr>
    </vt:vector>
  </TitlesOfParts>
  <Company>WSUV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WSU VANCOUVER</dc:title>
  <dc:creator>Laura Evancich</dc:creator>
  <cp:lastModifiedBy>Bollens, Stephen</cp:lastModifiedBy>
  <cp:revision>187</cp:revision>
  <dcterms:created xsi:type="dcterms:W3CDTF">2011-08-23T21:20:18Z</dcterms:created>
  <dcterms:modified xsi:type="dcterms:W3CDTF">2024-12-10T15:59:58Z</dcterms:modified>
</cp:coreProperties>
</file>