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67" r:id="rId3"/>
    <p:sldId id="265" r:id="rId4"/>
    <p:sldId id="257" r:id="rId5"/>
    <p:sldId id="258" r:id="rId6"/>
    <p:sldId id="263" r:id="rId7"/>
    <p:sldId id="260" r:id="rId8"/>
    <p:sldId id="264" r:id="rId9"/>
    <p:sldId id="266" r:id="rId10"/>
    <p:sldId id="261" r:id="rId11"/>
    <p:sldId id="262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6A44B5-12CE-8BD3-73B2-2A4B71409699}" v="191" dt="2024-12-11T15:39:37.6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2295093948f1829dd8fa361dfcac14f908d1e61dea507b12e5fd64dcbe339632::" providerId="AD" clId="Web-{B76A44B5-12CE-8BD3-73B2-2A4B71409699}"/>
    <pc:docChg chg="modSld">
      <pc:chgData name="Guest User" userId="S::urn:spo:anon#2295093948f1829dd8fa361dfcac14f908d1e61dea507b12e5fd64dcbe339632::" providerId="AD" clId="Web-{B76A44B5-12CE-8BD3-73B2-2A4B71409699}" dt="2024-12-11T15:39:37.650" v="154" actId="1076"/>
      <pc:docMkLst>
        <pc:docMk/>
      </pc:docMkLst>
      <pc:sldChg chg="modSp">
        <pc:chgData name="Guest User" userId="S::urn:spo:anon#2295093948f1829dd8fa361dfcac14f908d1e61dea507b12e5fd64dcbe339632::" providerId="AD" clId="Web-{B76A44B5-12CE-8BD3-73B2-2A4B71409699}" dt="2024-12-11T15:39:37.650" v="154" actId="1076"/>
        <pc:sldMkLst>
          <pc:docMk/>
          <pc:sldMk cId="3918135969" sldId="256"/>
        </pc:sldMkLst>
        <pc:spChg chg="mod">
          <ac:chgData name="Guest User" userId="S::urn:spo:anon#2295093948f1829dd8fa361dfcac14f908d1e61dea507b12e5fd64dcbe339632::" providerId="AD" clId="Web-{B76A44B5-12CE-8BD3-73B2-2A4B71409699}" dt="2024-12-11T15:36:26.840" v="148" actId="14100"/>
          <ac:spMkLst>
            <pc:docMk/>
            <pc:sldMk cId="3918135969" sldId="256"/>
            <ac:spMk id="2" creationId="{576A18F5-9238-EF0E-69B3-75A4D1BC5486}"/>
          </ac:spMkLst>
        </pc:spChg>
        <pc:spChg chg="mod">
          <ac:chgData name="Guest User" userId="S::urn:spo:anon#2295093948f1829dd8fa361dfcac14f908d1e61dea507b12e5fd64dcbe339632::" providerId="AD" clId="Web-{B76A44B5-12CE-8BD3-73B2-2A4B71409699}" dt="2024-12-11T15:39:37.509" v="149" actId="1076"/>
          <ac:spMkLst>
            <pc:docMk/>
            <pc:sldMk cId="3918135969" sldId="256"/>
            <ac:spMk id="3" creationId="{DFC08600-84AF-81D8-A5EB-B04B8E1D8CAD}"/>
          </ac:spMkLst>
        </pc:spChg>
        <pc:spChg chg="mod">
          <ac:chgData name="Guest User" userId="S::urn:spo:anon#2295093948f1829dd8fa361dfcac14f908d1e61dea507b12e5fd64dcbe339632::" providerId="AD" clId="Web-{B76A44B5-12CE-8BD3-73B2-2A4B71409699}" dt="2024-12-11T15:39:37.603" v="152" actId="1076"/>
          <ac:spMkLst>
            <pc:docMk/>
            <pc:sldMk cId="3918135969" sldId="256"/>
            <ac:spMk id="15" creationId="{8C0FE7F1-B4A8-AD29-A236-443E7E01168B}"/>
          </ac:spMkLst>
        </pc:spChg>
        <pc:spChg chg="mod">
          <ac:chgData name="Guest User" userId="S::urn:spo:anon#2295093948f1829dd8fa361dfcac14f908d1e61dea507b12e5fd64dcbe339632::" providerId="AD" clId="Web-{B76A44B5-12CE-8BD3-73B2-2A4B71409699}" dt="2024-12-11T15:39:37.634" v="153" actId="1076"/>
          <ac:spMkLst>
            <pc:docMk/>
            <pc:sldMk cId="3918135969" sldId="256"/>
            <ac:spMk id="16" creationId="{DBCBF7C1-4603-9880-F129-C71B6EBD13DF}"/>
          </ac:spMkLst>
        </pc:spChg>
        <pc:spChg chg="mod">
          <ac:chgData name="Guest User" userId="S::urn:spo:anon#2295093948f1829dd8fa361dfcac14f908d1e61dea507b12e5fd64dcbe339632::" providerId="AD" clId="Web-{B76A44B5-12CE-8BD3-73B2-2A4B71409699}" dt="2024-12-11T15:39:37.650" v="154" actId="1076"/>
          <ac:spMkLst>
            <pc:docMk/>
            <pc:sldMk cId="3918135969" sldId="256"/>
            <ac:spMk id="17" creationId="{125F3E57-861A-58E8-B0ED-8EC16C7B0EEB}"/>
          </ac:spMkLst>
        </pc:spChg>
        <pc:cxnChg chg="mod">
          <ac:chgData name="Guest User" userId="S::urn:spo:anon#2295093948f1829dd8fa361dfcac14f908d1e61dea507b12e5fd64dcbe339632::" providerId="AD" clId="Web-{B76A44B5-12CE-8BD3-73B2-2A4B71409699}" dt="2024-12-11T15:39:37.540" v="150" actId="1076"/>
          <ac:cxnSpMkLst>
            <pc:docMk/>
            <pc:sldMk cId="3918135969" sldId="256"/>
            <ac:cxnSpMk id="13" creationId="{47E85E0B-05AD-DDE5-81CA-744FC9634D77}"/>
          </ac:cxnSpMkLst>
        </pc:cxnChg>
        <pc:cxnChg chg="mod">
          <ac:chgData name="Guest User" userId="S::urn:spo:anon#2295093948f1829dd8fa361dfcac14f908d1e61dea507b12e5fd64dcbe339632::" providerId="AD" clId="Web-{B76A44B5-12CE-8BD3-73B2-2A4B71409699}" dt="2024-12-11T15:39:37.571" v="151" actId="1076"/>
          <ac:cxnSpMkLst>
            <pc:docMk/>
            <pc:sldMk cId="3918135969" sldId="256"/>
            <ac:cxnSpMk id="14" creationId="{CF70CC75-9C2E-56E5-A771-EE79EE83B3C5}"/>
          </ac:cxnSpMkLst>
        </pc:cxnChg>
      </pc:sldChg>
      <pc:sldChg chg="modSp">
        <pc:chgData name="Guest User" userId="S::urn:spo:anon#2295093948f1829dd8fa361dfcac14f908d1e61dea507b12e5fd64dcbe339632::" providerId="AD" clId="Web-{B76A44B5-12CE-8BD3-73B2-2A4B71409699}" dt="2024-12-11T15:31:56.822" v="98" actId="20577"/>
        <pc:sldMkLst>
          <pc:docMk/>
          <pc:sldMk cId="1575207567" sldId="262"/>
        </pc:sldMkLst>
        <pc:spChg chg="mod">
          <ac:chgData name="Guest User" userId="S::urn:spo:anon#2295093948f1829dd8fa361dfcac14f908d1e61dea507b12e5fd64dcbe339632::" providerId="AD" clId="Web-{B76A44B5-12CE-8BD3-73B2-2A4B71409699}" dt="2024-12-11T15:31:56.822" v="98" actId="20577"/>
          <ac:spMkLst>
            <pc:docMk/>
            <pc:sldMk cId="1575207567" sldId="262"/>
            <ac:spMk id="2" creationId="{1B541370-D225-CE59-04D4-80A72DAF56F8}"/>
          </ac:spMkLst>
        </pc:spChg>
      </pc:sldChg>
      <pc:sldChg chg="addSp modSp">
        <pc:chgData name="Guest User" userId="S::urn:spo:anon#2295093948f1829dd8fa361dfcac14f908d1e61dea507b12e5fd64dcbe339632::" providerId="AD" clId="Web-{B76A44B5-12CE-8BD3-73B2-2A4B71409699}" dt="2024-12-11T15:22:38.972" v="65"/>
        <pc:sldMkLst>
          <pc:docMk/>
          <pc:sldMk cId="2029993275" sldId="264"/>
        </pc:sldMkLst>
        <pc:spChg chg="add mod ord">
          <ac:chgData name="Guest User" userId="S::urn:spo:anon#2295093948f1829dd8fa361dfcac14f908d1e61dea507b12e5fd64dcbe339632::" providerId="AD" clId="Web-{B76A44B5-12CE-8BD3-73B2-2A4B71409699}" dt="2024-12-11T15:22:38.972" v="65"/>
          <ac:spMkLst>
            <pc:docMk/>
            <pc:sldMk cId="2029993275" sldId="264"/>
            <ac:spMk id="2" creationId="{1C54799A-5851-A8A4-F77D-8202DA9D859E}"/>
          </ac:spMkLst>
        </pc:spChg>
        <pc:picChg chg="mod">
          <ac:chgData name="Guest User" userId="S::urn:spo:anon#2295093948f1829dd8fa361dfcac14f908d1e61dea507b12e5fd64dcbe339632::" providerId="AD" clId="Web-{B76A44B5-12CE-8BD3-73B2-2A4B71409699}" dt="2024-12-11T15:22:10.657" v="64" actId="1076"/>
          <ac:picMkLst>
            <pc:docMk/>
            <pc:sldMk cId="2029993275" sldId="264"/>
            <ac:picMk id="8" creationId="{B13A7BF1-0870-3346-C0F9-D8EA8C7520FF}"/>
          </ac:picMkLst>
        </pc:picChg>
      </pc:sldChg>
      <pc:sldChg chg="addSp delSp modSp">
        <pc:chgData name="Guest User" userId="S::urn:spo:anon#2295093948f1829dd8fa361dfcac14f908d1e61dea507b12e5fd64dcbe339632::" providerId="AD" clId="Web-{B76A44B5-12CE-8BD3-73B2-2A4B71409699}" dt="2024-12-11T15:26:01.235" v="83" actId="1076"/>
        <pc:sldMkLst>
          <pc:docMk/>
          <pc:sldMk cId="3961459614" sldId="266"/>
        </pc:sldMkLst>
        <pc:spChg chg="add mod">
          <ac:chgData name="Guest User" userId="S::urn:spo:anon#2295093948f1829dd8fa361dfcac14f908d1e61dea507b12e5fd64dcbe339632::" providerId="AD" clId="Web-{B76A44B5-12CE-8BD3-73B2-2A4B71409699}" dt="2024-12-11T15:26:01.235" v="83" actId="1076"/>
          <ac:spMkLst>
            <pc:docMk/>
            <pc:sldMk cId="3961459614" sldId="266"/>
            <ac:spMk id="6" creationId="{FCB77409-89F3-56F8-1670-0E217CE7D46E}"/>
          </ac:spMkLst>
        </pc:spChg>
        <pc:picChg chg="mod">
          <ac:chgData name="Guest User" userId="S::urn:spo:anon#2295093948f1829dd8fa361dfcac14f908d1e61dea507b12e5fd64dcbe339632::" providerId="AD" clId="Web-{B76A44B5-12CE-8BD3-73B2-2A4B71409699}" dt="2024-12-11T15:25:51.657" v="81" actId="1076"/>
          <ac:picMkLst>
            <pc:docMk/>
            <pc:sldMk cId="3961459614" sldId="266"/>
            <ac:picMk id="4" creationId="{C9BE2FB2-A207-5E67-85A3-A72C2F21991C}"/>
          </ac:picMkLst>
        </pc:picChg>
        <pc:cxnChg chg="add del">
          <ac:chgData name="Guest User" userId="S::urn:spo:anon#2295093948f1829dd8fa361dfcac14f908d1e61dea507b12e5fd64dcbe339632::" providerId="AD" clId="Web-{B76A44B5-12CE-8BD3-73B2-2A4B71409699}" dt="2024-12-11T15:24:08.353" v="67"/>
          <ac:cxnSpMkLst>
            <pc:docMk/>
            <pc:sldMk cId="3961459614" sldId="266"/>
            <ac:cxnSpMk id="3" creationId="{586A3456-4D8D-69FD-13A6-D6B9015F6D51}"/>
          </ac:cxnSpMkLst>
        </pc:cxnChg>
        <pc:cxnChg chg="add mod">
          <ac:chgData name="Guest User" userId="S::urn:spo:anon#2295093948f1829dd8fa361dfcac14f908d1e61dea507b12e5fd64dcbe339632::" providerId="AD" clId="Web-{B76A44B5-12CE-8BD3-73B2-2A4B71409699}" dt="2024-12-11T15:24:53.262" v="71" actId="14100"/>
          <ac:cxnSpMkLst>
            <pc:docMk/>
            <pc:sldMk cId="3961459614" sldId="266"/>
            <ac:cxnSpMk id="5" creationId="{F4457829-C209-9CE2-E963-4A9F10165112}"/>
          </ac:cxnSpMkLst>
        </pc:cxnChg>
      </pc:sldChg>
      <pc:sldChg chg="addSp modSp">
        <pc:chgData name="Guest User" userId="S::urn:spo:anon#2295093948f1829dd8fa361dfcac14f908d1e61dea507b12e5fd64dcbe339632::" providerId="AD" clId="Web-{B76A44B5-12CE-8BD3-73B2-2A4B71409699}" dt="2024-12-11T15:30:18.846" v="95" actId="1076"/>
        <pc:sldMkLst>
          <pc:docMk/>
          <pc:sldMk cId="3940997435" sldId="268"/>
        </pc:sldMkLst>
        <pc:spChg chg="add mod ord">
          <ac:chgData name="Guest User" userId="S::urn:spo:anon#2295093948f1829dd8fa361dfcac14f908d1e61dea507b12e5fd64dcbe339632::" providerId="AD" clId="Web-{B76A44B5-12CE-8BD3-73B2-2A4B71409699}" dt="2024-12-11T15:28:59.747" v="89"/>
          <ac:spMkLst>
            <pc:docMk/>
            <pc:sldMk cId="3940997435" sldId="268"/>
            <ac:spMk id="2" creationId="{DD86154F-2B04-4532-B82A-A9A67C884960}"/>
          </ac:spMkLst>
        </pc:spChg>
        <pc:spChg chg="add mod ord">
          <ac:chgData name="Guest User" userId="S::urn:spo:anon#2295093948f1829dd8fa361dfcac14f908d1e61dea507b12e5fd64dcbe339632::" providerId="AD" clId="Web-{B76A44B5-12CE-8BD3-73B2-2A4B71409699}" dt="2024-12-11T15:29:52.954" v="94"/>
          <ac:spMkLst>
            <pc:docMk/>
            <pc:sldMk cId="3940997435" sldId="268"/>
            <ac:spMk id="3" creationId="{60809E7A-CDF6-D9DC-E464-B46533BDF84C}"/>
          </ac:spMkLst>
        </pc:spChg>
        <pc:picChg chg="mod">
          <ac:chgData name="Guest User" userId="S::urn:spo:anon#2295093948f1829dd8fa361dfcac14f908d1e61dea507b12e5fd64dcbe339632::" providerId="AD" clId="Web-{B76A44B5-12CE-8BD3-73B2-2A4B71409699}" dt="2024-12-11T15:30:18.846" v="95" actId="1076"/>
          <ac:picMkLst>
            <pc:docMk/>
            <pc:sldMk cId="3940997435" sldId="268"/>
            <ac:picMk id="9" creationId="{AFD0A2CD-29D8-F50F-AF4C-3B5212E1F17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87F3B-3C3C-43F8-9C48-FEAB9A6F072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B1C1C-1C8E-430B-BFBD-7E3297C43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23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5DD1-E041-4E2B-B9EB-5BB16E7EBD34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0036-B5C5-4F04-A7C1-2DA0971E3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81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5DD1-E041-4E2B-B9EB-5BB16E7EBD34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0036-B5C5-4F04-A7C1-2DA0971E3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33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5DD1-E041-4E2B-B9EB-5BB16E7EBD34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0036-B5C5-4F04-A7C1-2DA0971E3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33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5DD1-E041-4E2B-B9EB-5BB16E7EBD34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0036-B5C5-4F04-A7C1-2DA0971E3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48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5DD1-E041-4E2B-B9EB-5BB16E7EBD34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0036-B5C5-4F04-A7C1-2DA0971E3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19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5DD1-E041-4E2B-B9EB-5BB16E7EBD34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0036-B5C5-4F04-A7C1-2DA0971E3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69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5DD1-E041-4E2B-B9EB-5BB16E7EBD34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0036-B5C5-4F04-A7C1-2DA0971E3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88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5DD1-E041-4E2B-B9EB-5BB16E7EBD34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0036-B5C5-4F04-A7C1-2DA0971E3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56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5DD1-E041-4E2B-B9EB-5BB16E7EBD34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0036-B5C5-4F04-A7C1-2DA0971E3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28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5DD1-E041-4E2B-B9EB-5BB16E7EBD34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0036-B5C5-4F04-A7C1-2DA0971E3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84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5DD1-E041-4E2B-B9EB-5BB16E7EBD34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0036-B5C5-4F04-A7C1-2DA0971E3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52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5DD1-E041-4E2B-B9EB-5BB16E7EBD34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0036-B5C5-4F04-A7C1-2DA0971E3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18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5DD1-E041-4E2B-B9EB-5BB16E7EBD34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0036-B5C5-4F04-A7C1-2DA0971E3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5DD1-E041-4E2B-B9EB-5BB16E7EBD34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0036-B5C5-4F04-A7C1-2DA0971E3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95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5DD1-E041-4E2B-B9EB-5BB16E7EBD34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0036-B5C5-4F04-A7C1-2DA0971E3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40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5DD1-E041-4E2B-B9EB-5BB16E7EBD34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90036-B5C5-4F04-A7C1-2DA0971E3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75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242C5DD1-E041-4E2B-B9EB-5BB16E7EBD34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89590036-B5C5-4F04-A7C1-2DA0971E3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5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242C5DD1-E041-4E2B-B9EB-5BB16E7EBD34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9590036-B5C5-4F04-A7C1-2DA0971E3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180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nptfisheries.org/invasives" TargetMode="External"/><Relationship Id="rId2" Type="http://schemas.openxmlformats.org/officeDocument/2006/relationships/hyperlink" Target="mailto:invasives@nezperce.or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nptfisheries.org/invasives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A18F5-9238-EF0E-69B3-75A4D1BC5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7562" y="413642"/>
            <a:ext cx="10552647" cy="3209925"/>
          </a:xfrm>
        </p:spPr>
        <p:txBody>
          <a:bodyPr>
            <a:normAutofit/>
          </a:bodyPr>
          <a:lstStyle/>
          <a:p>
            <a:r>
              <a:rPr lang="en-US" sz="3600" cap="small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latin typeface="Palatino Linotype"/>
              </a:rPr>
              <a:t>Nez Perce Tribe</a:t>
            </a:r>
            <a:br>
              <a:rPr lang="en-US" sz="3600" cap="small" dirty="0"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en-US" sz="2800" cap="small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Palatino Linotype"/>
              </a:rPr>
              <a:t>Department of Fisheries Resources Management:</a:t>
            </a:r>
            <a:br>
              <a:rPr lang="en-US" sz="2800" cap="small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Palatino Linotype"/>
              </a:rPr>
            </a:br>
            <a:r>
              <a:rPr lang="en-US" sz="2800" cap="small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Palatino Linotype"/>
              </a:rPr>
              <a:t>Research Division</a:t>
            </a:r>
            <a:br>
              <a:rPr lang="en-US" sz="2800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Palatino Linotype"/>
              </a:rPr>
            </a:br>
            <a:br>
              <a:rPr lang="en-US" sz="2800" dirty="0">
                <a:latin typeface="Palatino Linotype"/>
              </a:rPr>
            </a:br>
            <a:r>
              <a:rPr lang="en-US" sz="3600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latin typeface="Palatino Linotype"/>
              </a:rPr>
              <a:t>Aquatic Invasive &amp; Nuisance Species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08600-84AF-81D8-A5EB-B04B8E1D8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4112701"/>
            <a:ext cx="8676222" cy="2438400"/>
          </a:xfrm>
        </p:spPr>
        <p:txBody>
          <a:bodyPr>
            <a:normAutofit/>
          </a:bodyPr>
          <a:lstStyle/>
          <a:p>
            <a:r>
              <a:rPr lang="en-US" dirty="0">
                <a:latin typeface="Palatino Linotype"/>
              </a:rPr>
              <a:t>Program Lead: Clark Watry</a:t>
            </a:r>
          </a:p>
          <a:p>
            <a:r>
              <a:rPr lang="en-US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  <a:latin typeface="Palatino Linotype"/>
              </a:rPr>
              <a:t>Project Biologist: Anthony Capetillo</a:t>
            </a:r>
          </a:p>
          <a:p>
            <a:endParaRPr lang="en-US" sz="1200" dirty="0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Palatino Linotype"/>
            </a:endParaRPr>
          </a:p>
          <a:p>
            <a:endParaRPr lang="en-US" sz="1200" dirty="0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Palatino Linotype"/>
            </a:endParaRPr>
          </a:p>
          <a:p>
            <a:endParaRPr lang="en-US" sz="1200" dirty="0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Palatino Linotype"/>
            </a:endParaRPr>
          </a:p>
          <a:p>
            <a:r>
              <a:rPr lang="en-US" cap="none" dirty="0">
                <a:solidFill>
                  <a:srgbClr val="00B0F0"/>
                </a:solidFill>
                <a:latin typeface="Palatino Linotyp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invasives@nezperce.org</a:t>
            </a:r>
            <a:r>
              <a:rPr lang="en-US" cap="none" dirty="0">
                <a:solidFill>
                  <a:srgbClr val="00B0F0"/>
                </a:solidFill>
                <a:latin typeface="Palatino Linotype"/>
              </a:rPr>
              <a:t>                                </a:t>
            </a:r>
            <a:r>
              <a:rPr lang="en-US" cap="none" dirty="0">
                <a:solidFill>
                  <a:srgbClr val="00B0F0"/>
                </a:solidFill>
                <a:latin typeface="Palatino Linotype"/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nptfisheries.org/invasives</a:t>
            </a:r>
            <a:endParaRPr lang="en-US" cap="none" dirty="0">
              <a:solidFill>
                <a:srgbClr val="00B0F0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Palatino Linotype"/>
            </a:endParaRPr>
          </a:p>
        </p:txBody>
      </p:sp>
      <p:pic>
        <p:nvPicPr>
          <p:cNvPr id="5" name="Picture 4" descr="A yellow circle with a fish and text&#10;&#10;Description automatically generated">
            <a:extLst>
              <a:ext uri="{FF2B5EF4-FFF2-40B4-BE49-F238E27FC236}">
                <a16:creationId xmlns:a16="http://schemas.microsoft.com/office/drawing/2014/main" id="{8E42BF99-F388-FEB3-0B6E-A44DE200F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804" y="5341673"/>
            <a:ext cx="1298341" cy="1280054"/>
          </a:xfrm>
          <a:prstGeom prst="rect">
            <a:avLst/>
          </a:prstGeom>
        </p:spPr>
      </p:pic>
      <p:pic>
        <p:nvPicPr>
          <p:cNvPr id="7" name="Picture 6" descr="A logo with a person in a headdress and large earrings&#10;&#10;Description automatically generated">
            <a:extLst>
              <a:ext uri="{FF2B5EF4-FFF2-40B4-BE49-F238E27FC236}">
                <a16:creationId xmlns:a16="http://schemas.microsoft.com/office/drawing/2014/main" id="{2D83FCAE-F3E6-14BD-CC60-7FC420CE53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5" y="5378339"/>
            <a:ext cx="1228130" cy="120672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E96D7BE-AE97-F281-B507-27CFADC1D889}"/>
              </a:ext>
            </a:extLst>
          </p:cNvPr>
          <p:cNvCxnSpPr>
            <a:cxnSpLocks/>
          </p:cNvCxnSpPr>
          <p:nvPr/>
        </p:nvCxnSpPr>
        <p:spPr>
          <a:xfrm>
            <a:off x="3192141" y="598302"/>
            <a:ext cx="2733283" cy="0"/>
          </a:xfrm>
          <a:prstGeom prst="straightConnector1">
            <a:avLst/>
          </a:prstGeom>
          <a:ln w="34925">
            <a:solidFill>
              <a:srgbClr val="007E39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17EF67-634B-FCB3-6026-489694316DBB}"/>
              </a:ext>
            </a:extLst>
          </p:cNvPr>
          <p:cNvCxnSpPr>
            <a:cxnSpLocks/>
          </p:cNvCxnSpPr>
          <p:nvPr/>
        </p:nvCxnSpPr>
        <p:spPr>
          <a:xfrm>
            <a:off x="6229730" y="598300"/>
            <a:ext cx="2733283" cy="0"/>
          </a:xfrm>
          <a:prstGeom prst="straightConnector1">
            <a:avLst/>
          </a:prstGeom>
          <a:ln w="34925">
            <a:solidFill>
              <a:srgbClr val="007E39"/>
            </a:solidFill>
            <a:headEnd type="stealth" w="med" len="lg"/>
            <a:tailEnd type="non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EE505DF-34EA-5C46-56B5-5CA256CA68AE}"/>
              </a:ext>
            </a:extLst>
          </p:cNvPr>
          <p:cNvSpPr/>
          <p:nvPr/>
        </p:nvSpPr>
        <p:spPr>
          <a:xfrm>
            <a:off x="6000861" y="537819"/>
            <a:ext cx="131750" cy="118872"/>
          </a:xfrm>
          <a:prstGeom prst="ellipse">
            <a:avLst/>
          </a:prstGeom>
          <a:noFill/>
          <a:ln w="31750">
            <a:solidFill>
              <a:srgbClr val="007E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55C8CF9D-921A-EA04-C4CF-FAE1BE8912E4}"/>
              </a:ext>
            </a:extLst>
          </p:cNvPr>
          <p:cNvSpPr txBox="1"/>
          <p:nvPr/>
        </p:nvSpPr>
        <p:spPr>
          <a:xfrm>
            <a:off x="3019425" y="390498"/>
            <a:ext cx="69099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7E39"/>
                </a:solidFill>
              </a:rPr>
              <a:t>&gt;&gt;&gt;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7FA45A06-A560-1D18-C974-D040095A17E3}"/>
              </a:ext>
            </a:extLst>
          </p:cNvPr>
          <p:cNvSpPr txBox="1"/>
          <p:nvPr/>
        </p:nvSpPr>
        <p:spPr>
          <a:xfrm>
            <a:off x="8480708" y="390493"/>
            <a:ext cx="69099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7E39"/>
                </a:solidFill>
              </a:rPr>
              <a:t>&lt;&lt;&lt;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7E85E0B-05AD-DDE5-81CA-744FC9634D77}"/>
              </a:ext>
            </a:extLst>
          </p:cNvPr>
          <p:cNvCxnSpPr>
            <a:cxnSpLocks/>
          </p:cNvCxnSpPr>
          <p:nvPr/>
        </p:nvCxnSpPr>
        <p:spPr>
          <a:xfrm>
            <a:off x="3201666" y="3713372"/>
            <a:ext cx="2733283" cy="0"/>
          </a:xfrm>
          <a:prstGeom prst="straightConnector1">
            <a:avLst/>
          </a:prstGeom>
          <a:ln w="34925">
            <a:solidFill>
              <a:srgbClr val="007E39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F70CC75-9C2E-56E5-A771-EE79EE83B3C5}"/>
              </a:ext>
            </a:extLst>
          </p:cNvPr>
          <p:cNvCxnSpPr>
            <a:cxnSpLocks/>
          </p:cNvCxnSpPr>
          <p:nvPr/>
        </p:nvCxnSpPr>
        <p:spPr>
          <a:xfrm>
            <a:off x="6239255" y="3713370"/>
            <a:ext cx="2733283" cy="0"/>
          </a:xfrm>
          <a:prstGeom prst="straightConnector1">
            <a:avLst/>
          </a:prstGeom>
          <a:ln w="34925">
            <a:solidFill>
              <a:srgbClr val="007E39"/>
            </a:solidFill>
            <a:headEnd type="stealth" w="med" len="lg"/>
            <a:tailEnd type="non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C0FE7F1-B4A8-AD29-A236-443E7E01168B}"/>
              </a:ext>
            </a:extLst>
          </p:cNvPr>
          <p:cNvSpPr/>
          <p:nvPr/>
        </p:nvSpPr>
        <p:spPr>
          <a:xfrm>
            <a:off x="6010386" y="3652889"/>
            <a:ext cx="131750" cy="118872"/>
          </a:xfrm>
          <a:prstGeom prst="ellipse">
            <a:avLst/>
          </a:prstGeom>
          <a:noFill/>
          <a:ln w="31750">
            <a:solidFill>
              <a:srgbClr val="007E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DBCBF7C1-4603-9880-F129-C71B6EBD13DF}"/>
              </a:ext>
            </a:extLst>
          </p:cNvPr>
          <p:cNvSpPr txBox="1"/>
          <p:nvPr/>
        </p:nvSpPr>
        <p:spPr>
          <a:xfrm>
            <a:off x="3028950" y="3505568"/>
            <a:ext cx="69099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7E39"/>
                </a:solidFill>
              </a:rPr>
              <a:t>&gt;&gt;&gt;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125F3E57-861A-58E8-B0ED-8EC16C7B0EEB}"/>
              </a:ext>
            </a:extLst>
          </p:cNvPr>
          <p:cNvSpPr txBox="1"/>
          <p:nvPr/>
        </p:nvSpPr>
        <p:spPr>
          <a:xfrm>
            <a:off x="8490233" y="3505563"/>
            <a:ext cx="69099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7E39"/>
                </a:solidFill>
              </a:rPr>
              <a:t>&lt;&lt;&lt;</a:t>
            </a:r>
          </a:p>
        </p:txBody>
      </p:sp>
    </p:spTree>
    <p:extLst>
      <p:ext uri="{BB962C8B-B14F-4D97-AF65-F5344CB8AC3E}">
        <p14:creationId xmlns:p14="http://schemas.microsoft.com/office/powerpoint/2010/main" val="3918135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rat&#10;&#10;Description automatically generated">
            <a:extLst>
              <a:ext uri="{FF2B5EF4-FFF2-40B4-BE49-F238E27FC236}">
                <a16:creationId xmlns:a16="http://schemas.microsoft.com/office/drawing/2014/main" id="{6ADCDD31-0D32-6864-1E82-911C36083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00" y="2143124"/>
            <a:ext cx="6417733" cy="3609975"/>
          </a:xfrm>
          <a:prstGeom prst="rect">
            <a:avLst/>
          </a:prstGeom>
        </p:spPr>
      </p:pic>
      <p:pic>
        <p:nvPicPr>
          <p:cNvPr id="7" name="Picture 6" descr="A close-up of a mouse&#10;&#10;Description automatically generated">
            <a:extLst>
              <a:ext uri="{FF2B5EF4-FFF2-40B4-BE49-F238E27FC236}">
                <a16:creationId xmlns:a16="http://schemas.microsoft.com/office/drawing/2014/main" id="{7CA3B747-26EB-106D-5813-5E379CD67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039" y="2143124"/>
            <a:ext cx="6417735" cy="36099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1BC76F-6016-7385-E980-A5DC5B7EB2F6}"/>
              </a:ext>
            </a:extLst>
          </p:cNvPr>
          <p:cNvSpPr txBox="1"/>
          <p:nvPr/>
        </p:nvSpPr>
        <p:spPr>
          <a:xfrm>
            <a:off x="0" y="1905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Other Species Sightings</a:t>
            </a:r>
          </a:p>
        </p:txBody>
      </p:sp>
    </p:spTree>
    <p:extLst>
      <p:ext uri="{BB962C8B-B14F-4D97-AF65-F5344CB8AC3E}">
        <p14:creationId xmlns:p14="http://schemas.microsoft.com/office/powerpoint/2010/main" val="2825805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C03383B1-3940-794A-96A3-1A581934E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5" y="1028448"/>
            <a:ext cx="7372350" cy="55292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D28232-F2F2-BD63-11AB-3DD3C046EC45}"/>
              </a:ext>
            </a:extLst>
          </p:cNvPr>
          <p:cNvSpPr txBox="1"/>
          <p:nvPr/>
        </p:nvSpPr>
        <p:spPr>
          <a:xfrm>
            <a:off x="0" y="1905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Outreach and Education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541370-D225-CE59-04D4-80A72DAF56F8}"/>
              </a:ext>
            </a:extLst>
          </p:cNvPr>
          <p:cNvSpPr txBox="1"/>
          <p:nvPr/>
        </p:nvSpPr>
        <p:spPr>
          <a:xfrm>
            <a:off x="171451" y="1943100"/>
            <a:ext cx="4305300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latin typeface="Palatino Linotype"/>
              </a:rPr>
              <a:t>PSA’s on Tribal Radio Station (KIYE)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Palatino Linotype" panose="02040502050505030304" pitchFamily="18" charset="0"/>
              </a:rPr>
              <a:t>STEM Fairs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Palatino Linotype" panose="02040502050505030304" pitchFamily="18" charset="0"/>
              </a:rPr>
              <a:t>Career Fairs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Palatino Linotype" panose="02040502050505030304" pitchFamily="18" charset="0"/>
              </a:rPr>
              <a:t>Local Classrooms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Palatino Linotype"/>
              </a:rPr>
              <a:t>Festivals and other events</a:t>
            </a:r>
            <a:endParaRPr lang="en-US" dirty="0">
              <a:latin typeface="Palatino Linotype" panose="020405020505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Palatino Linotype" panose="02040502050505030304" pitchFamily="18" charset="0"/>
              </a:rPr>
              <a:t>Tribal Knowledge Forums</a:t>
            </a:r>
          </a:p>
          <a:p>
            <a:pPr marL="285750" indent="-285750">
              <a:buFontTx/>
              <a:buChar char="-"/>
            </a:pPr>
            <a:endParaRPr lang="en-US" dirty="0">
              <a:latin typeface="Palatino Linotype" panose="0204050205050503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Palatino Linotype" panose="020405020505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Palatino Linotype" panose="02040502050505030304" pitchFamily="18" charset="0"/>
              </a:rPr>
              <a:t>National Invasive Species Awareness Week (Feb 24 – 28)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rgbClr val="00B0F0"/>
                </a:solidFill>
                <a:latin typeface="Palatino Linotype" panose="02040502050505030304" pitchFamily="18" charset="0"/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nptfisheries.org/invasives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Palatino Linotype" panose="02040502050505030304" pitchFamily="18" charset="0"/>
              </a:rPr>
              <a:t>Demonstrations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Palatino Linotype" panose="02040502050505030304" pitchFamily="18" charset="0"/>
              </a:rPr>
              <a:t>Other Events locally (as planned)</a:t>
            </a:r>
          </a:p>
        </p:txBody>
      </p:sp>
    </p:spTree>
    <p:extLst>
      <p:ext uri="{BB962C8B-B14F-4D97-AF65-F5344CB8AC3E}">
        <p14:creationId xmlns:p14="http://schemas.microsoft.com/office/powerpoint/2010/main" val="1575207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0809E7A-CDF6-D9DC-E464-B46533BDF84C}"/>
              </a:ext>
            </a:extLst>
          </p:cNvPr>
          <p:cNvSpPr/>
          <p:nvPr/>
        </p:nvSpPr>
        <p:spPr>
          <a:xfrm>
            <a:off x="4203674" y="5603268"/>
            <a:ext cx="2351726" cy="10663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86154F-2B04-4532-B82A-A9A67C884960}"/>
              </a:ext>
            </a:extLst>
          </p:cNvPr>
          <p:cNvSpPr/>
          <p:nvPr/>
        </p:nvSpPr>
        <p:spPr>
          <a:xfrm>
            <a:off x="2623082" y="3380034"/>
            <a:ext cx="3951356" cy="9140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40D0E3-3B4C-273D-8A3E-BA3533C43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5" t="4593" r="3454" b="4550"/>
          <a:stretch/>
        </p:blipFill>
        <p:spPr>
          <a:xfrm>
            <a:off x="234531" y="1094588"/>
            <a:ext cx="2105385" cy="202961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52546A8-2324-9D97-5176-75FBC58B5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662" y="1094588"/>
            <a:ext cx="2205529" cy="2205529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53CE0AA-799D-7E15-A9F2-EA2548063B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35" t="1074" r="18548"/>
          <a:stretch/>
        </p:blipFill>
        <p:spPr>
          <a:xfrm>
            <a:off x="6765026" y="1099081"/>
            <a:ext cx="1954324" cy="1771883"/>
          </a:xfrm>
          <a:prstGeom prst="rect">
            <a:avLst/>
          </a:prstGeom>
        </p:spPr>
      </p:pic>
      <p:pic>
        <p:nvPicPr>
          <p:cNvPr id="8" name="Picture 7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B890304E-CF04-B909-61FC-EA176B8497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23" t="3442" r="4434" b="2793"/>
          <a:stretch/>
        </p:blipFill>
        <p:spPr>
          <a:xfrm>
            <a:off x="8862441" y="1111212"/>
            <a:ext cx="1368118" cy="1759753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FD0A2CD-29D8-F50F-AF4C-3B5212E1F1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5433" y="1094589"/>
            <a:ext cx="1782494" cy="2210292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286D5DCA-6F05-71D6-07D2-0378E90063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7865" y="3381041"/>
            <a:ext cx="3943920" cy="92217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215D55-B764-69B8-5DE9-806CC7B651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6531" y="3092590"/>
            <a:ext cx="1777101" cy="12468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C651C4-F2A4-D04D-9928-0E22A8B0B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6268" y="4433499"/>
            <a:ext cx="2362197" cy="22232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62AD44-06CC-F25A-FA8E-F2BE77435C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37428" y="2997340"/>
            <a:ext cx="1442625" cy="13577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306656-26F7-624C-B393-FDDEF01418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66628" y="3099520"/>
            <a:ext cx="1704807" cy="16045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E7BB9D-8EAB-B56D-7241-A868B01CF1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72740" y="1168920"/>
            <a:ext cx="1487784" cy="15349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F3114C-2DDE-8BE2-1B05-94B6365A73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5947" y="4438734"/>
            <a:ext cx="3773671" cy="1024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7C578B-B206-852A-DCC9-1E12910A52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5947" y="5729966"/>
            <a:ext cx="3773671" cy="9371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A27D96-C7BF-C92A-33BE-7C412FF8F1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5947" y="3381078"/>
            <a:ext cx="2305445" cy="9221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FFC595-9C10-49DD-AB67-BFFA9184A1F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84104" y="4438734"/>
            <a:ext cx="2382343" cy="10244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9C5C057-19CA-14AA-4B38-A007339CC159}"/>
              </a:ext>
            </a:extLst>
          </p:cNvPr>
          <p:cNvSpPr txBox="1"/>
          <p:nvPr/>
        </p:nvSpPr>
        <p:spPr>
          <a:xfrm>
            <a:off x="0" y="1905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Partners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890361B-DA28-7D1A-CB00-D0B2C29A7C1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38978" b="38981"/>
          <a:stretch/>
        </p:blipFill>
        <p:spPr>
          <a:xfrm>
            <a:off x="6760934" y="4929948"/>
            <a:ext cx="1441450" cy="1066386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E1F10AB-AE52-D282-E252-C2E3478E6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51" y="5598656"/>
            <a:ext cx="2365576" cy="106845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26" name="Picture 2" descr="U.S. Fish and Wildlife Service (FWS) | U.S. Geological Survey">
            <a:extLst>
              <a:ext uri="{FF2B5EF4-FFF2-40B4-BE49-F238E27FC236}">
                <a16:creationId xmlns:a16="http://schemas.microsoft.com/office/drawing/2014/main" id="{693CEB14-2038-81FD-4590-B0FA6AC2A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410" y="4654152"/>
            <a:ext cx="1945478" cy="194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997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45B0E3-A2C9-B244-5FDC-26BACAF983BE}"/>
              </a:ext>
            </a:extLst>
          </p:cNvPr>
          <p:cNvSpPr txBox="1"/>
          <p:nvPr/>
        </p:nvSpPr>
        <p:spPr>
          <a:xfrm>
            <a:off x="0" y="21408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Palatino Linotype" panose="02040502050505030304" pitchFamily="18" charset="0"/>
              </a:rPr>
              <a:t>Nimiipuu</a:t>
            </a:r>
            <a:r>
              <a:rPr lang="en-US" sz="3200" dirty="0">
                <a:latin typeface="Palatino Linotype" panose="02040502050505030304" pitchFamily="18" charset="0"/>
              </a:rPr>
              <a:t> Homeland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B7BDF1-BDC2-3330-2A8E-25B464B18611}"/>
              </a:ext>
            </a:extLst>
          </p:cNvPr>
          <p:cNvGrpSpPr/>
          <p:nvPr/>
        </p:nvGrpSpPr>
        <p:grpSpPr>
          <a:xfrm>
            <a:off x="6348192" y="1457037"/>
            <a:ext cx="3843558" cy="5016365"/>
            <a:chOff x="6348192" y="1457037"/>
            <a:chExt cx="3843558" cy="5016365"/>
          </a:xfrm>
        </p:grpSpPr>
        <p:pic>
          <p:nvPicPr>
            <p:cNvPr id="6" name="Picture 5" descr="A map of the united states">
              <a:extLst>
                <a:ext uri="{FF2B5EF4-FFF2-40B4-BE49-F238E27FC236}">
                  <a16:creationId xmlns:a16="http://schemas.microsoft.com/office/drawing/2014/main" id="{143DDDDB-B722-8A83-4C4B-890EEF901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192" y="1457037"/>
              <a:ext cx="3843558" cy="5016365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C8EDA7B-F685-F930-30D4-2F31229AE8AD}"/>
                </a:ext>
              </a:extLst>
            </p:cNvPr>
            <p:cNvSpPr/>
            <p:nvPr/>
          </p:nvSpPr>
          <p:spPr>
            <a:xfrm>
              <a:off x="6657975" y="5400963"/>
              <a:ext cx="1619250" cy="67598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82442E-FAC1-73C6-F7AC-8D01A2BCB364}"/>
                </a:ext>
              </a:extLst>
            </p:cNvPr>
            <p:cNvSpPr txBox="1"/>
            <p:nvPr/>
          </p:nvSpPr>
          <p:spPr>
            <a:xfrm>
              <a:off x="7534275" y="4695825"/>
              <a:ext cx="12573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ICC Boundary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73EACF-53BA-AB41-8343-859D159FF6A6}"/>
                </a:ext>
              </a:extLst>
            </p:cNvPr>
            <p:cNvSpPr txBox="1"/>
            <p:nvPr/>
          </p:nvSpPr>
          <p:spPr>
            <a:xfrm>
              <a:off x="8382000" y="6002179"/>
              <a:ext cx="12573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Area of Use and Influence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2BC94A5-0B43-6AFE-169A-180A759B4FD7}"/>
                </a:ext>
              </a:extLst>
            </p:cNvPr>
            <p:cNvCxnSpPr>
              <a:endCxn id="8" idx="6"/>
            </p:cNvCxnSpPr>
            <p:nvPr/>
          </p:nvCxnSpPr>
          <p:spPr>
            <a:xfrm flipH="1" flipV="1">
              <a:off x="8277225" y="5738957"/>
              <a:ext cx="309783" cy="26179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04AB4A0-F607-A276-8175-2CBF602CB978}"/>
              </a:ext>
            </a:extLst>
          </p:cNvPr>
          <p:cNvSpPr txBox="1"/>
          <p:nvPr/>
        </p:nvSpPr>
        <p:spPr>
          <a:xfrm>
            <a:off x="619125" y="5134263"/>
            <a:ext cx="54192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“… fish provide us with both physical and spiritual sustenance… our fate and the fate of the fish are linked.”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																- Jaime Pinkham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8102E6-E4A9-4FBF-65CB-A7C4775E167C}"/>
              </a:ext>
            </a:extLst>
          </p:cNvPr>
          <p:cNvSpPr txBox="1"/>
          <p:nvPr/>
        </p:nvSpPr>
        <p:spPr>
          <a:xfrm>
            <a:off x="952500" y="1990725"/>
            <a:ext cx="4610100" cy="212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Treaty of 1855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Treaty of 1863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Indian Claims Commission (1946) – ceded territory establishes approximate area co-managed by the Nez Perce Tribe</a:t>
            </a:r>
          </a:p>
        </p:txBody>
      </p:sp>
    </p:spTree>
    <p:extLst>
      <p:ext uri="{BB962C8B-B14F-4D97-AF65-F5344CB8AC3E}">
        <p14:creationId xmlns:p14="http://schemas.microsoft.com/office/powerpoint/2010/main" val="4147141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68B113-DC67-8322-E2DC-6A750510924E}"/>
              </a:ext>
            </a:extLst>
          </p:cNvPr>
          <p:cNvSpPr txBox="1"/>
          <p:nvPr/>
        </p:nvSpPr>
        <p:spPr>
          <a:xfrm>
            <a:off x="0" y="21408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AINS Program Focus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AEFCDD-34F9-469F-96A9-2281E58D3F39}"/>
              </a:ext>
            </a:extLst>
          </p:cNvPr>
          <p:cNvSpPr txBox="1"/>
          <p:nvPr/>
        </p:nvSpPr>
        <p:spPr>
          <a:xfrm>
            <a:off x="1066800" y="1223336"/>
            <a:ext cx="10067925" cy="4705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Palatino Linotype" panose="02040502050505030304" pitchFamily="18" charset="0"/>
                <a:ea typeface="Aptos" panose="020B0004020202020204" pitchFamily="34" charset="0"/>
              </a:rPr>
              <a:t>Predator Control</a:t>
            </a:r>
            <a:endParaRPr lang="en-US" sz="1800" dirty="0">
              <a:effectLst/>
              <a:latin typeface="Palatino Linotype" panose="02040502050505030304" pitchFamily="18" charset="0"/>
              <a:ea typeface="Aptos" panose="020B0004020202020204" pitchFamily="34" charset="0"/>
            </a:endParaRPr>
          </a:p>
          <a:p>
            <a:pPr marL="1200150" lvl="1" indent="-285750">
              <a:lnSpc>
                <a:spcPct val="105000"/>
              </a:lnSpc>
              <a:spcAft>
                <a:spcPts val="800"/>
              </a:spcAft>
              <a:buFontTx/>
              <a:buChar char="-"/>
            </a:pPr>
            <a:r>
              <a:rPr lang="en-US" sz="1400" dirty="0">
                <a:latin typeface="Palatino Linotype" panose="02040502050505030304" pitchFamily="18" charset="0"/>
                <a:ea typeface="Aptos" panose="020B0004020202020204" pitchFamily="34" charset="0"/>
              </a:rPr>
              <a:t>Avian Predators</a:t>
            </a:r>
          </a:p>
          <a:p>
            <a:pPr marL="1200150" lvl="1" indent="-285750">
              <a:lnSpc>
                <a:spcPct val="105000"/>
              </a:lnSpc>
              <a:spcAft>
                <a:spcPts val="800"/>
              </a:spcAft>
              <a:buFontTx/>
              <a:buChar char="-"/>
            </a:pPr>
            <a:r>
              <a:rPr lang="en-US" sz="1400" dirty="0">
                <a:latin typeface="Palatino Linotype" panose="02040502050505030304" pitchFamily="18" charset="0"/>
                <a:ea typeface="Aptos" panose="020B0004020202020204" pitchFamily="34" charset="0"/>
              </a:rPr>
              <a:t>Predatory Fish</a:t>
            </a:r>
          </a:p>
          <a:p>
            <a:pPr marL="457200">
              <a:lnSpc>
                <a:spcPct val="105000"/>
              </a:lnSpc>
              <a:spcAft>
                <a:spcPts val="800"/>
              </a:spcAft>
            </a:pPr>
            <a:endParaRPr lang="en-US" sz="1800" b="1" dirty="0">
              <a:effectLst/>
              <a:latin typeface="Palatino Linotype" panose="02040502050505030304" pitchFamily="18" charset="0"/>
              <a:ea typeface="Aptos" panose="020B0004020202020204" pitchFamily="34" charset="0"/>
            </a:endParaRPr>
          </a:p>
          <a:p>
            <a:pPr marL="457200">
              <a:lnSpc>
                <a:spcPct val="105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Palatino Linotype" panose="02040502050505030304" pitchFamily="18" charset="0"/>
                <a:ea typeface="Aptos" panose="020B0004020202020204" pitchFamily="34" charset="0"/>
              </a:rPr>
              <a:t>Quagga-Zebra Mussel Prevention and Early Detection Monitoring</a:t>
            </a:r>
            <a:endParaRPr lang="en-US" sz="1800" dirty="0">
              <a:effectLst/>
              <a:latin typeface="Palatino Linotype" panose="02040502050505030304" pitchFamily="18" charset="0"/>
              <a:ea typeface="Aptos" panose="020B0004020202020204" pitchFamily="34" charset="0"/>
            </a:endParaRPr>
          </a:p>
          <a:p>
            <a:pPr marL="1200150" lvl="1" indent="-285750">
              <a:lnSpc>
                <a:spcPct val="105000"/>
              </a:lnSpc>
              <a:spcAft>
                <a:spcPts val="800"/>
              </a:spcAft>
              <a:buFontTx/>
              <a:buChar char="-"/>
            </a:pPr>
            <a:r>
              <a:rPr lang="en-US" sz="1400" dirty="0">
                <a:latin typeface="Palatino Linotype" panose="02040502050505030304" pitchFamily="18" charset="0"/>
              </a:rPr>
              <a:t>Watercraft Inspection and Decontamination</a:t>
            </a:r>
          </a:p>
          <a:p>
            <a:pPr marL="1200150" lvl="1" indent="-285750">
              <a:lnSpc>
                <a:spcPct val="105000"/>
              </a:lnSpc>
              <a:spcAft>
                <a:spcPts val="800"/>
              </a:spcAft>
              <a:buFontTx/>
              <a:buChar char="-"/>
            </a:pPr>
            <a:r>
              <a:rPr lang="en-US" sz="1400" dirty="0">
                <a:latin typeface="Palatino Linotype" panose="02040502050505030304" pitchFamily="18" charset="0"/>
              </a:rPr>
              <a:t>Early Detection Monitoring in Snake and Clearwater Rivers</a:t>
            </a:r>
          </a:p>
          <a:p>
            <a:pPr marL="1200150" lvl="1" indent="-285750">
              <a:lnSpc>
                <a:spcPct val="105000"/>
              </a:lnSpc>
              <a:spcAft>
                <a:spcPts val="800"/>
              </a:spcAft>
              <a:buFontTx/>
              <a:buChar char="-"/>
            </a:pPr>
            <a:r>
              <a:rPr lang="en-US" sz="1400" dirty="0">
                <a:latin typeface="Palatino Linotype" panose="02040502050505030304" pitchFamily="18" charset="0"/>
              </a:rPr>
              <a:t>CD3 Wayside Stations and Check-in/Check-out signs</a:t>
            </a:r>
          </a:p>
          <a:p>
            <a:pPr marL="457200">
              <a:lnSpc>
                <a:spcPct val="105000"/>
              </a:lnSpc>
              <a:spcAft>
                <a:spcPts val="800"/>
              </a:spcAft>
            </a:pPr>
            <a:endParaRPr lang="en-US" sz="1800" b="1" dirty="0">
              <a:effectLst/>
              <a:latin typeface="Palatino Linotype" panose="02040502050505030304" pitchFamily="18" charset="0"/>
              <a:ea typeface="Aptos" panose="020B0004020202020204" pitchFamily="34" charset="0"/>
            </a:endParaRPr>
          </a:p>
          <a:p>
            <a:pPr marL="457200">
              <a:lnSpc>
                <a:spcPct val="105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Palatino Linotype" panose="02040502050505030304" pitchFamily="18" charset="0"/>
                <a:ea typeface="Aptos" panose="020B0004020202020204" pitchFamily="34" charset="0"/>
              </a:rPr>
              <a:t>Other Species Reports</a:t>
            </a:r>
            <a:endParaRPr lang="en-US" sz="1800" dirty="0">
              <a:effectLst/>
              <a:latin typeface="Palatino Linotype" panose="02040502050505030304" pitchFamily="18" charset="0"/>
              <a:ea typeface="Aptos" panose="020B0004020202020204" pitchFamily="34" charset="0"/>
            </a:endParaRPr>
          </a:p>
          <a:p>
            <a:pPr marL="1200150" lvl="1" indent="-285750">
              <a:lnSpc>
                <a:spcPct val="105000"/>
              </a:lnSpc>
              <a:spcAft>
                <a:spcPts val="800"/>
              </a:spcAft>
              <a:buFontTx/>
              <a:buChar char="-"/>
            </a:pPr>
            <a:r>
              <a:rPr lang="en-US" sz="1400" dirty="0">
                <a:latin typeface="Palatino Linotype" panose="02040502050505030304" pitchFamily="18" charset="0"/>
              </a:rPr>
              <a:t>Serve as point of contact for Tribal members to report sightings of potential invasive species</a:t>
            </a:r>
          </a:p>
          <a:p>
            <a:pPr marL="457200">
              <a:lnSpc>
                <a:spcPct val="105000"/>
              </a:lnSpc>
              <a:spcAft>
                <a:spcPts val="800"/>
              </a:spcAft>
            </a:pPr>
            <a:endParaRPr lang="en-US" sz="1800" b="1" dirty="0">
              <a:effectLst/>
              <a:latin typeface="Palatino Linotype" panose="02040502050505030304" pitchFamily="18" charset="0"/>
              <a:ea typeface="Aptos" panose="020B0004020202020204" pitchFamily="34" charset="0"/>
            </a:endParaRPr>
          </a:p>
          <a:p>
            <a:pPr marL="457200">
              <a:lnSpc>
                <a:spcPct val="105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Palatino Linotype" panose="02040502050505030304" pitchFamily="18" charset="0"/>
                <a:ea typeface="Aptos" panose="020B0004020202020204" pitchFamily="34" charset="0"/>
              </a:rPr>
              <a:t>Outreach &amp; Education</a:t>
            </a:r>
            <a:endParaRPr lang="en-US" sz="1800" dirty="0">
              <a:effectLst/>
              <a:latin typeface="Palatino Linotype" panose="02040502050505030304" pitchFamily="18" charset="0"/>
              <a:ea typeface="Aptos" panose="020B0004020202020204" pitchFamily="34" charset="0"/>
            </a:endParaRPr>
          </a:p>
        </p:txBody>
      </p:sp>
      <p:pic>
        <p:nvPicPr>
          <p:cNvPr id="2" name="Picture 1" descr="A yellow circle with a fish and text&#10;&#10;Description automatically generated">
            <a:extLst>
              <a:ext uri="{FF2B5EF4-FFF2-40B4-BE49-F238E27FC236}">
                <a16:creationId xmlns:a16="http://schemas.microsoft.com/office/drawing/2014/main" id="{C0932E32-F450-6ACD-CC33-6D8DBCD3B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804" y="5341673"/>
            <a:ext cx="1298341" cy="128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68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8753E9-8ED2-4615-E48F-0F892EBFACC8}"/>
              </a:ext>
            </a:extLst>
          </p:cNvPr>
          <p:cNvSpPr txBox="1"/>
          <p:nvPr/>
        </p:nvSpPr>
        <p:spPr>
          <a:xfrm>
            <a:off x="0" y="4572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NPT Predator Control Team Objectives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83A274-96C1-459C-1B59-64554CABEAAA}"/>
              </a:ext>
            </a:extLst>
          </p:cNvPr>
          <p:cNvSpPr txBox="1"/>
          <p:nvPr/>
        </p:nvSpPr>
        <p:spPr>
          <a:xfrm>
            <a:off x="1066800" y="1223336"/>
            <a:ext cx="10067925" cy="4778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Palatino Linotype" panose="02040502050505030304" pitchFamily="18" charset="0"/>
                <a:ea typeface="Aptos" panose="020B0004020202020204" pitchFamily="34" charset="0"/>
              </a:rPr>
              <a:t>Objective 1:</a:t>
            </a:r>
            <a:r>
              <a:rPr lang="en-US" sz="1800" dirty="0">
                <a:effectLst/>
                <a:latin typeface="Palatino Linotype" panose="02040502050505030304" pitchFamily="18" charset="0"/>
                <a:ea typeface="Aptos" panose="020B0004020202020204" pitchFamily="34" charset="0"/>
              </a:rPr>
              <a:t>  Develop/implement avian predator hazing and removal efforts </a:t>
            </a:r>
          </a:p>
          <a:p>
            <a:pPr marL="1200150" marR="0" lvl="1" indent="-28575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en-US" sz="1400" dirty="0">
                <a:latin typeface="Palatino Linotype" panose="02040502050505030304" pitchFamily="18" charset="0"/>
              </a:rPr>
              <a:t>Monitor/survey avian predators for abundance and distribution upstream of LGR</a:t>
            </a:r>
          </a:p>
          <a:p>
            <a:pPr marL="1200150" lvl="1" indent="-285750">
              <a:lnSpc>
                <a:spcPct val="105000"/>
              </a:lnSpc>
              <a:spcAft>
                <a:spcPts val="800"/>
              </a:spcAft>
              <a:buFontTx/>
              <a:buChar char="-"/>
            </a:pPr>
            <a:r>
              <a:rPr lang="en-US" sz="1400" dirty="0">
                <a:effectLst/>
                <a:latin typeface="Palatino Linotype" panose="02040502050505030304" pitchFamily="18" charset="0"/>
                <a:ea typeface="Aptos" panose="020B0004020202020204" pitchFamily="34" charset="0"/>
              </a:rPr>
              <a:t>Evaluate efficacy of hazing actions on in-basin stock</a:t>
            </a:r>
            <a:r>
              <a:rPr lang="en-US" sz="1400" dirty="0">
                <a:latin typeface="Palatino Linotype" panose="02040502050505030304" pitchFamily="18" charset="0"/>
                <a:ea typeface="Aptos" panose="020B0004020202020204" pitchFamily="34" charset="0"/>
              </a:rPr>
              <a:t>s</a:t>
            </a:r>
          </a:p>
          <a:p>
            <a:pPr marL="1200150" lvl="1" indent="-285750">
              <a:lnSpc>
                <a:spcPct val="105000"/>
              </a:lnSpc>
              <a:spcAft>
                <a:spcPts val="800"/>
              </a:spcAft>
              <a:buFontTx/>
              <a:buChar char="-"/>
            </a:pPr>
            <a:r>
              <a:rPr lang="en-US" sz="1400" dirty="0">
                <a:effectLst/>
                <a:latin typeface="Palatino Linotype" panose="02040502050505030304" pitchFamily="18" charset="0"/>
                <a:ea typeface="Aptos" panose="020B0004020202020204" pitchFamily="34" charset="0"/>
              </a:rPr>
              <a:t>Monitor redistribution of displaced predator</a:t>
            </a:r>
            <a:r>
              <a:rPr lang="en-US" sz="1400" dirty="0">
                <a:latin typeface="Palatino Linotype" panose="02040502050505030304" pitchFamily="18" charset="0"/>
                <a:ea typeface="Aptos" panose="020B0004020202020204" pitchFamily="34" charset="0"/>
              </a:rPr>
              <a:t>y birds</a:t>
            </a:r>
          </a:p>
          <a:p>
            <a:pPr marL="1200150" lvl="1" indent="-285750">
              <a:lnSpc>
                <a:spcPct val="105000"/>
              </a:lnSpc>
              <a:spcAft>
                <a:spcPts val="800"/>
              </a:spcAft>
              <a:buFontTx/>
              <a:buChar char="-"/>
            </a:pPr>
            <a:r>
              <a:rPr lang="en-US" sz="1400" dirty="0">
                <a:effectLst/>
                <a:latin typeface="Palatino Linotype" panose="02040502050505030304" pitchFamily="18" charset="0"/>
                <a:ea typeface="Aptos" panose="020B0004020202020204" pitchFamily="34" charset="0"/>
              </a:rPr>
              <a:t>Coordinate with State/Fed</a:t>
            </a:r>
            <a:r>
              <a:rPr lang="en-US" sz="1400" dirty="0">
                <a:latin typeface="Palatino Linotype" panose="02040502050505030304" pitchFamily="18" charset="0"/>
                <a:ea typeface="Aptos" panose="020B0004020202020204" pitchFamily="34" charset="0"/>
              </a:rPr>
              <a:t>eral entities to permit lethal control actions if hazing ineffective/unsustainable</a:t>
            </a:r>
            <a:endParaRPr lang="en-US" dirty="0">
              <a:effectLst/>
              <a:latin typeface="Palatino Linotype" panose="02040502050505030304" pitchFamily="18" charset="0"/>
              <a:ea typeface="Aptos" panose="020B0004020202020204" pitchFamily="34" charset="0"/>
            </a:endParaRPr>
          </a:p>
          <a:p>
            <a:pPr marL="457200">
              <a:lnSpc>
                <a:spcPct val="105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Palatino Linotype" panose="02040502050505030304" pitchFamily="18" charset="0"/>
                <a:ea typeface="Aptos" panose="020B0004020202020204" pitchFamily="34" charset="0"/>
              </a:rPr>
              <a:t>Objective 2:</a:t>
            </a:r>
            <a:r>
              <a:rPr lang="en-US" sz="1800" dirty="0">
                <a:effectLst/>
                <a:latin typeface="Palatino Linotype" panose="02040502050505030304" pitchFamily="18" charset="0"/>
                <a:ea typeface="Aptos" panose="020B0004020202020204" pitchFamily="34" charset="0"/>
              </a:rPr>
              <a:t>  Develop and implement predatory fish removal efforts </a:t>
            </a:r>
          </a:p>
          <a:p>
            <a:pPr marL="1200150" lvl="1" indent="-285750">
              <a:lnSpc>
                <a:spcPct val="105000"/>
              </a:lnSpc>
              <a:spcAft>
                <a:spcPts val="800"/>
              </a:spcAft>
              <a:buFontTx/>
              <a:buChar char="-"/>
            </a:pPr>
            <a:r>
              <a:rPr lang="en-US" sz="1400" dirty="0">
                <a:latin typeface="Palatino Linotype" panose="02040502050505030304" pitchFamily="18" charset="0"/>
              </a:rPr>
              <a:t>Conduct physical removal of predatory fish with targeted gear</a:t>
            </a:r>
          </a:p>
          <a:p>
            <a:pPr marL="1200150" lvl="1" indent="-285750">
              <a:lnSpc>
                <a:spcPct val="105000"/>
              </a:lnSpc>
              <a:spcAft>
                <a:spcPts val="800"/>
              </a:spcAft>
              <a:buFontTx/>
              <a:buChar char="-"/>
            </a:pPr>
            <a:r>
              <a:rPr lang="en-US" sz="1400" dirty="0">
                <a:latin typeface="Palatino Linotype" panose="02040502050505030304" pitchFamily="18" charset="0"/>
              </a:rPr>
              <a:t>Monitor/survey predator abundance and distribution upstream of LGR</a:t>
            </a:r>
          </a:p>
          <a:p>
            <a:pPr marL="1200150" lvl="1" indent="-285750">
              <a:lnSpc>
                <a:spcPct val="105000"/>
              </a:lnSpc>
              <a:spcAft>
                <a:spcPts val="800"/>
              </a:spcAft>
              <a:buFontTx/>
              <a:buChar char="-"/>
            </a:pPr>
            <a:r>
              <a:rPr lang="en-US" sz="1400" dirty="0">
                <a:latin typeface="Palatino Linotype" panose="02040502050505030304" pitchFamily="18" charset="0"/>
              </a:rPr>
              <a:t>Evaluate efficacy of physical removal (mark-recapture or other methods)</a:t>
            </a:r>
            <a:endParaRPr lang="en-US" dirty="0">
              <a:effectLst/>
              <a:latin typeface="Palatino Linotype" panose="02040502050505030304" pitchFamily="18" charset="0"/>
              <a:ea typeface="Aptos" panose="020B0004020202020204" pitchFamily="34" charset="0"/>
            </a:endParaRPr>
          </a:p>
          <a:p>
            <a:pPr marL="457200" marR="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Palatino Linotype" panose="02040502050505030304" pitchFamily="18" charset="0"/>
                <a:ea typeface="Aptos" panose="020B0004020202020204" pitchFamily="34" charset="0"/>
              </a:rPr>
              <a:t>Objective 3:</a:t>
            </a:r>
            <a:r>
              <a:rPr lang="en-US" sz="1800" dirty="0">
                <a:effectLst/>
                <a:latin typeface="Palatino Linotype" panose="02040502050505030304" pitchFamily="18" charset="0"/>
                <a:ea typeface="Aptos" panose="020B0004020202020204" pitchFamily="34" charset="0"/>
              </a:rPr>
              <a:t>  Coordinate and collaborate with Snake and Columbia Basin co-managers</a:t>
            </a:r>
          </a:p>
          <a:p>
            <a:pPr marL="1200150" lvl="1" indent="-285750">
              <a:lnSpc>
                <a:spcPct val="105000"/>
              </a:lnSpc>
              <a:spcAft>
                <a:spcPts val="800"/>
              </a:spcAft>
              <a:buFontTx/>
              <a:buChar char="-"/>
            </a:pPr>
            <a:r>
              <a:rPr lang="en-US" sz="1400" dirty="0">
                <a:latin typeface="Palatino Linotype" panose="02040502050505030304" pitchFamily="18" charset="0"/>
              </a:rPr>
              <a:t>Secure/maintain necessary permits</a:t>
            </a:r>
          </a:p>
          <a:p>
            <a:pPr marL="1200150" lvl="1" indent="-285750">
              <a:lnSpc>
                <a:spcPct val="105000"/>
              </a:lnSpc>
              <a:spcAft>
                <a:spcPts val="800"/>
              </a:spcAft>
              <a:buFontTx/>
              <a:buChar char="-"/>
            </a:pPr>
            <a:r>
              <a:rPr lang="en-US" sz="1400" dirty="0">
                <a:latin typeface="Palatino Linotype" panose="02040502050505030304" pitchFamily="18" charset="0"/>
              </a:rPr>
              <a:t>Regional collaboration/coordination</a:t>
            </a:r>
          </a:p>
          <a:p>
            <a:pPr marL="1200150" lvl="1" indent="-285750">
              <a:lnSpc>
                <a:spcPct val="105000"/>
              </a:lnSpc>
              <a:spcAft>
                <a:spcPts val="800"/>
              </a:spcAft>
              <a:buFontTx/>
              <a:buChar char="-"/>
            </a:pPr>
            <a:r>
              <a:rPr lang="en-US" sz="1400" dirty="0">
                <a:latin typeface="Palatino Linotype" panose="02040502050505030304" pitchFamily="18" charset="0"/>
              </a:rPr>
              <a:t>Sponsor non-native predator tournaments/derbies (citizen-based science approach)</a:t>
            </a:r>
          </a:p>
          <a:p>
            <a:pPr marL="1200150" lvl="1" indent="-285750">
              <a:lnSpc>
                <a:spcPct val="105000"/>
              </a:lnSpc>
              <a:spcAft>
                <a:spcPts val="800"/>
              </a:spcAft>
              <a:buFontTx/>
              <a:buChar char="-"/>
            </a:pPr>
            <a:r>
              <a:rPr lang="en-US" sz="1400" dirty="0">
                <a:latin typeface="Palatino Linotype" panose="02040502050505030304" pitchFamily="18" charset="0"/>
              </a:rPr>
              <a:t>Collaborate on outreach and public relations campaigns</a:t>
            </a:r>
          </a:p>
        </p:txBody>
      </p:sp>
    </p:spTree>
    <p:extLst>
      <p:ext uri="{BB962C8B-B14F-4D97-AF65-F5344CB8AC3E}">
        <p14:creationId xmlns:p14="http://schemas.microsoft.com/office/powerpoint/2010/main" val="3558136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white birds in water&#10;&#10;Description automatically generated">
            <a:extLst>
              <a:ext uri="{FF2B5EF4-FFF2-40B4-BE49-F238E27FC236}">
                <a16:creationId xmlns:a16="http://schemas.microsoft.com/office/drawing/2014/main" id="{35511F8D-EC60-CEF2-8CCA-D8F6487748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1"/>
          <a:stretch/>
        </p:blipFill>
        <p:spPr>
          <a:xfrm>
            <a:off x="1447797" y="798861"/>
            <a:ext cx="4572003" cy="2953369"/>
          </a:xfrm>
          <a:prstGeom prst="rect">
            <a:avLst/>
          </a:prstGeom>
        </p:spPr>
      </p:pic>
      <p:pic>
        <p:nvPicPr>
          <p:cNvPr id="5" name="Picture 4" descr="A group of birds in a body of water&#10;&#10;Description automatically generated">
            <a:extLst>
              <a:ext uri="{FF2B5EF4-FFF2-40B4-BE49-F238E27FC236}">
                <a16:creationId xmlns:a16="http://schemas.microsoft.com/office/drawing/2014/main" id="{DF9677D9-4298-873D-88A8-7177CCC64B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1"/>
          <a:stretch/>
        </p:blipFill>
        <p:spPr>
          <a:xfrm>
            <a:off x="1447800" y="3904630"/>
            <a:ext cx="4572000" cy="29533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2DD301-31D7-F5BA-9B6D-0DCB79BB0B12}"/>
              </a:ext>
            </a:extLst>
          </p:cNvPr>
          <p:cNvSpPr txBox="1"/>
          <p:nvPr/>
        </p:nvSpPr>
        <p:spPr>
          <a:xfrm>
            <a:off x="0" y="21408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Avian Predators of Concern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445589-EA88-39B3-EFB6-0B81C3BE25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02" b="2916"/>
          <a:stretch/>
        </p:blipFill>
        <p:spPr>
          <a:xfrm>
            <a:off x="25343317" y="8004835"/>
            <a:ext cx="4798275" cy="327597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8" name="Picture 17" descr="A bird with a fish in its mouth&#10;&#10;Description automatically generated">
            <a:extLst>
              <a:ext uri="{FF2B5EF4-FFF2-40B4-BE49-F238E27FC236}">
                <a16:creationId xmlns:a16="http://schemas.microsoft.com/office/drawing/2014/main" id="{70E7FFAC-EF33-F803-8949-63940CB99F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57" y="856649"/>
            <a:ext cx="4574642" cy="2876331"/>
          </a:xfrm>
          <a:prstGeom prst="rect">
            <a:avLst/>
          </a:prstGeom>
        </p:spPr>
      </p:pic>
      <p:pic>
        <p:nvPicPr>
          <p:cNvPr id="1026" name="Picture 2" descr="Great Blue Heron (Ardea herodias) | U.S. Fish &amp; Wildlife Service">
            <a:extLst>
              <a:ext uri="{FF2B5EF4-FFF2-40B4-BE49-F238E27FC236}">
                <a16:creationId xmlns:a16="http://schemas.microsoft.com/office/drawing/2014/main" id="{D2925C93-F66F-1BF8-4694-D69A52C53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5" b="19403"/>
          <a:stretch/>
        </p:blipFill>
        <p:spPr bwMode="auto">
          <a:xfrm>
            <a:off x="6172199" y="3899816"/>
            <a:ext cx="4572000" cy="295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94C359-17A9-E462-8FD1-C3B2D04BB1A2}"/>
              </a:ext>
            </a:extLst>
          </p:cNvPr>
          <p:cNvSpPr txBox="1"/>
          <p:nvPr/>
        </p:nvSpPr>
        <p:spPr>
          <a:xfrm>
            <a:off x="9208008" y="3332870"/>
            <a:ext cx="1536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 credit: National </a:t>
            </a:r>
            <a:r>
              <a:rPr lang="en-US" sz="1000" dirty="0" err="1">
                <a:solidFill>
                  <a:schemeClr val="bg1"/>
                </a:solidFill>
              </a:rPr>
              <a:t>Audobon</a:t>
            </a:r>
            <a:r>
              <a:rPr lang="en-US" sz="1000" dirty="0">
                <a:solidFill>
                  <a:schemeClr val="bg1"/>
                </a:solidFill>
              </a:rPr>
              <a:t> Society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5BE511-25AF-99C3-F22B-351C68764C4F}"/>
              </a:ext>
            </a:extLst>
          </p:cNvPr>
          <p:cNvSpPr txBox="1"/>
          <p:nvPr/>
        </p:nvSpPr>
        <p:spPr>
          <a:xfrm>
            <a:off x="6169557" y="6626739"/>
            <a:ext cx="15335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USFWS</a:t>
            </a:r>
          </a:p>
        </p:txBody>
      </p:sp>
    </p:spTree>
    <p:extLst>
      <p:ext uri="{BB962C8B-B14F-4D97-AF65-F5344CB8AC3E}">
        <p14:creationId xmlns:p14="http://schemas.microsoft.com/office/powerpoint/2010/main" val="3154122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FD8C29-EAAA-3677-E24F-816696D9512D}"/>
              </a:ext>
            </a:extLst>
          </p:cNvPr>
          <p:cNvSpPr txBox="1"/>
          <p:nvPr/>
        </p:nvSpPr>
        <p:spPr>
          <a:xfrm>
            <a:off x="0" y="1905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Potential Impacts to Juvenile Salmonids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5B0607-4DF0-BA5B-A539-88E77A08E25F}"/>
              </a:ext>
            </a:extLst>
          </p:cNvPr>
          <p:cNvSpPr txBox="1"/>
          <p:nvPr/>
        </p:nvSpPr>
        <p:spPr>
          <a:xfrm>
            <a:off x="942975" y="1183206"/>
            <a:ext cx="526940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Tx/>
              <a:buChar char="-"/>
            </a:pPr>
            <a:endParaRPr lang="en-US" dirty="0">
              <a:latin typeface="Palatino Linotype" panose="02040502050505030304" pitchFamily="18" charset="0"/>
            </a:endParaRPr>
          </a:p>
          <a:p>
            <a:r>
              <a:rPr lang="en-US" dirty="0">
                <a:latin typeface="Palatino Linotype" panose="02040502050505030304" pitchFamily="18" charset="0"/>
              </a:rPr>
              <a:t>1,471 unique PIT tags under one of the heron rookeries at Spalding Park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Palatino Linotype" panose="02040502050505030304" pitchFamily="18" charset="0"/>
              </a:rPr>
              <a:t>Release years 2014-2024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874 Chinook salmon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419 steelhead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165 coho salmon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10 sockeye salmon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1 lamprey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1 pikeminnow</a:t>
            </a:r>
          </a:p>
          <a:p>
            <a:pPr marL="285750" indent="-285750">
              <a:buFontTx/>
              <a:buChar char="-"/>
            </a:pPr>
            <a:endParaRPr lang="en-US" dirty="0">
              <a:latin typeface="Palatino Linotype" panose="02040502050505030304" pitchFamily="18" charset="0"/>
            </a:endParaRPr>
          </a:p>
          <a:p>
            <a:r>
              <a:rPr lang="en-US" dirty="0">
                <a:latin typeface="Palatino Linotype" panose="02040502050505030304" pitchFamily="18" charset="0"/>
              </a:rPr>
              <a:t>296 unique PIT tags on bar/island on Clearwater River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latin typeface="Palatino Linotype" panose="02040502050505030304" pitchFamily="18" charset="0"/>
              </a:rPr>
              <a:t>Release years 2018-2023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Primarily occupied by gulls and pelicans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111 Chinook salmon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167 steelhead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18 coho salmon</a:t>
            </a:r>
          </a:p>
          <a:p>
            <a:pPr lvl="1"/>
            <a:endParaRPr lang="en-US" dirty="0">
              <a:latin typeface="Palatino Linotype" panose="02040502050505030304" pitchFamily="18" charset="0"/>
            </a:endParaRPr>
          </a:p>
          <a:p>
            <a:pPr marL="742950" lvl="1" indent="-285750">
              <a:buFontTx/>
              <a:buChar char="-"/>
            </a:pPr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7" name="Picture 6" descr="A close up of dirt and sticks&#10;&#10;Description automatically generated">
            <a:extLst>
              <a:ext uri="{FF2B5EF4-FFF2-40B4-BE49-F238E27FC236}">
                <a16:creationId xmlns:a16="http://schemas.microsoft.com/office/drawing/2014/main" id="{15FB8247-0831-3280-6850-03399A8E3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9" t="20131" r="10776" b="6928"/>
          <a:stretch/>
        </p:blipFill>
        <p:spPr>
          <a:xfrm rot="5400000">
            <a:off x="8677073" y="2721176"/>
            <a:ext cx="3724675" cy="265747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F6CA076-0950-DD66-44DC-8DF1506E6465}"/>
              </a:ext>
            </a:extLst>
          </p:cNvPr>
          <p:cNvSpPr/>
          <p:nvPr/>
        </p:nvSpPr>
        <p:spPr>
          <a:xfrm>
            <a:off x="9915522" y="3743325"/>
            <a:ext cx="1247775" cy="1143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tree branches with many branches&#10;&#10;Description automatically generated">
            <a:extLst>
              <a:ext uri="{FF2B5EF4-FFF2-40B4-BE49-F238E27FC236}">
                <a16:creationId xmlns:a16="http://schemas.microsoft.com/office/drawing/2014/main" id="{AB239700-C7B6-939F-4233-1EC2E4E8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6794" y="2653159"/>
            <a:ext cx="3724676" cy="279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64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40321_081429">
            <a:hlinkClick r:id="" action="ppaction://media"/>
            <a:extLst>
              <a:ext uri="{FF2B5EF4-FFF2-40B4-BE49-F238E27FC236}">
                <a16:creationId xmlns:a16="http://schemas.microsoft.com/office/drawing/2014/main" id="{E26BD94B-1057-0C8B-BED4-9D32BFFCCF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4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54799A-5851-A8A4-F77D-8202DA9D859E}"/>
              </a:ext>
            </a:extLst>
          </p:cNvPr>
          <p:cNvSpPr txBox="1"/>
          <p:nvPr/>
        </p:nvSpPr>
        <p:spPr>
          <a:xfrm>
            <a:off x="6222092" y="1047337"/>
            <a:ext cx="5960383" cy="923330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Palatino Linotype"/>
              </a:rPr>
              <a:t>Walleye Invasion into Snake and Salmon rivers </a:t>
            </a:r>
          </a:p>
          <a:p>
            <a:r>
              <a:rPr lang="en-US" dirty="0">
                <a:solidFill>
                  <a:srgbClr val="000000"/>
                </a:solidFill>
                <a:latin typeface="Palatino Linotype"/>
              </a:rPr>
              <a:t>(IDFG, 2019 – 2024).</a:t>
            </a:r>
          </a:p>
          <a:p>
            <a:endParaRPr lang="en-US" dirty="0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2B7856-2DA8-AD19-C623-E236D30F1D54}"/>
              </a:ext>
            </a:extLst>
          </p:cNvPr>
          <p:cNvSpPr txBox="1"/>
          <p:nvPr/>
        </p:nvSpPr>
        <p:spPr>
          <a:xfrm>
            <a:off x="0" y="21408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Predatory Fish of Concern</a:t>
            </a:r>
          </a:p>
        </p:txBody>
      </p:sp>
      <p:pic>
        <p:nvPicPr>
          <p:cNvPr id="6" name="Picture 5" descr="A person holding a fish">
            <a:extLst>
              <a:ext uri="{FF2B5EF4-FFF2-40B4-BE49-F238E27FC236}">
                <a16:creationId xmlns:a16="http://schemas.microsoft.com/office/drawing/2014/main" id="{8D21856F-8202-0727-6384-FFBA78908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3750" b="5555"/>
          <a:stretch/>
        </p:blipFill>
        <p:spPr>
          <a:xfrm>
            <a:off x="228599" y="1044000"/>
            <a:ext cx="5867401" cy="3419053"/>
          </a:xfrm>
          <a:prstGeom prst="rect">
            <a:avLst/>
          </a:prstGeom>
        </p:spPr>
      </p:pic>
      <p:pic>
        <p:nvPicPr>
          <p:cNvPr id="8" name="Picture 7" descr="A map of a snake river&#10;&#10;Description automatically generated">
            <a:extLst>
              <a:ext uri="{FF2B5EF4-FFF2-40B4-BE49-F238E27FC236}">
                <a16:creationId xmlns:a16="http://schemas.microsoft.com/office/drawing/2014/main" id="{B13A7BF1-0870-3346-C0F9-D8EA8C752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086" y="1743075"/>
            <a:ext cx="5962913" cy="4606350"/>
          </a:xfrm>
          <a:prstGeom prst="rect">
            <a:avLst/>
          </a:prstGeom>
        </p:spPr>
      </p:pic>
      <p:pic>
        <p:nvPicPr>
          <p:cNvPr id="10" name="Picture 9" descr="A person holding a fish">
            <a:extLst>
              <a:ext uri="{FF2B5EF4-FFF2-40B4-BE49-F238E27FC236}">
                <a16:creationId xmlns:a16="http://schemas.microsoft.com/office/drawing/2014/main" id="{21FBFBBC-E182-C92B-0F19-C10FC0E6B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54722" r="23241" b="1"/>
          <a:stretch/>
        </p:blipFill>
        <p:spPr>
          <a:xfrm>
            <a:off x="228191" y="4352925"/>
            <a:ext cx="5867809" cy="2876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DD4276-8BB7-6F08-6C68-BB0F91E69F68}"/>
              </a:ext>
            </a:extLst>
          </p:cNvPr>
          <p:cNvSpPr txBox="1"/>
          <p:nvPr/>
        </p:nvSpPr>
        <p:spPr>
          <a:xfrm>
            <a:off x="228191" y="3907731"/>
            <a:ext cx="2284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Northwest Sportsman Magazine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0A4BA8-0C97-5319-7732-C5F14CB90F60}"/>
              </a:ext>
            </a:extLst>
          </p:cNvPr>
          <p:cNvSpPr txBox="1"/>
          <p:nvPr/>
        </p:nvSpPr>
        <p:spPr>
          <a:xfrm>
            <a:off x="228191" y="6611779"/>
            <a:ext cx="15361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 credit: IDFG</a:t>
            </a:r>
          </a:p>
        </p:txBody>
      </p:sp>
    </p:spTree>
    <p:extLst>
      <p:ext uri="{BB962C8B-B14F-4D97-AF65-F5344CB8AC3E}">
        <p14:creationId xmlns:p14="http://schemas.microsoft.com/office/powerpoint/2010/main" val="2029993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695F2C-535B-65A8-0F55-615762D8644A}"/>
              </a:ext>
            </a:extLst>
          </p:cNvPr>
          <p:cNvSpPr txBox="1"/>
          <p:nvPr/>
        </p:nvSpPr>
        <p:spPr>
          <a:xfrm>
            <a:off x="0" y="21408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QZM Prevention &amp; Early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E2FB2-A207-5E67-85A3-A72C2F219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995608"/>
            <a:ext cx="12192000" cy="578118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4457829-C209-9CE2-E963-4A9F10165112}"/>
              </a:ext>
            </a:extLst>
          </p:cNvPr>
          <p:cNvCxnSpPr/>
          <p:nvPr/>
        </p:nvCxnSpPr>
        <p:spPr>
          <a:xfrm flipH="1">
            <a:off x="7145536" y="4184602"/>
            <a:ext cx="438296" cy="161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CB77409-89F3-56F8-1670-0E217CE7D46E}"/>
              </a:ext>
            </a:extLst>
          </p:cNvPr>
          <p:cNvSpPr txBox="1"/>
          <p:nvPr/>
        </p:nvSpPr>
        <p:spPr>
          <a:xfrm>
            <a:off x="7550310" y="4041783"/>
            <a:ext cx="68553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>
                <a:solidFill>
                  <a:srgbClr val="000000"/>
                </a:solidFill>
                <a:latin typeface="Corbel"/>
              </a:rPr>
              <a:t>Kooskia</a:t>
            </a:r>
          </a:p>
        </p:txBody>
      </p:sp>
    </p:spTree>
    <p:extLst>
      <p:ext uri="{BB962C8B-B14F-4D97-AF65-F5344CB8AC3E}">
        <p14:creationId xmlns:p14="http://schemas.microsoft.com/office/powerpoint/2010/main" val="39614596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252</TotalTime>
  <Words>478</Words>
  <Application>Microsoft Office PowerPoint</Application>
  <PresentationFormat>Widescreen</PresentationFormat>
  <Paragraphs>90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Aptos</vt:lpstr>
      <vt:lpstr>Arial</vt:lpstr>
      <vt:lpstr>Arial Black</vt:lpstr>
      <vt:lpstr>Century Gothic</vt:lpstr>
      <vt:lpstr>Corbel</vt:lpstr>
      <vt:lpstr>Palatino Linotype</vt:lpstr>
      <vt:lpstr>Mesh</vt:lpstr>
      <vt:lpstr>Nez Perce Tribe Department of Fisheries Resources Management: Research Division  Aquatic Invasive &amp; Nuisance Species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Nez Perce Tribe Aquatic Invasive &amp; Nuisance Species Program</dc:title>
  <dc:creator>Clark Watry</dc:creator>
  <cp:lastModifiedBy>Clark Watry</cp:lastModifiedBy>
  <cp:revision>85</cp:revision>
  <dcterms:created xsi:type="dcterms:W3CDTF">2024-06-06T15:08:49Z</dcterms:created>
  <dcterms:modified xsi:type="dcterms:W3CDTF">2024-12-11T16:39:01Z</dcterms:modified>
</cp:coreProperties>
</file>